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2"/>
  </p:sldMasterIdLst>
  <p:notesMasterIdLst>
    <p:notesMasterId r:id="rId54"/>
  </p:notesMasterIdLst>
  <p:handoutMasterIdLst>
    <p:handoutMasterId r:id="rId55"/>
  </p:handoutMasterIdLst>
  <p:sldIdLst>
    <p:sldId id="256" r:id="rId3"/>
    <p:sldId id="396" r:id="rId4"/>
    <p:sldId id="400" r:id="rId5"/>
    <p:sldId id="399" r:id="rId6"/>
    <p:sldId id="409" r:id="rId7"/>
    <p:sldId id="460" r:id="rId8"/>
    <p:sldId id="402" r:id="rId9"/>
    <p:sldId id="403" r:id="rId10"/>
    <p:sldId id="415" r:id="rId11"/>
    <p:sldId id="451" r:id="rId12"/>
    <p:sldId id="441" r:id="rId13"/>
    <p:sldId id="442" r:id="rId14"/>
    <p:sldId id="416" r:id="rId15"/>
    <p:sldId id="443" r:id="rId16"/>
    <p:sldId id="450" r:id="rId17"/>
    <p:sldId id="449" r:id="rId18"/>
    <p:sldId id="426" r:id="rId19"/>
    <p:sldId id="425" r:id="rId20"/>
    <p:sldId id="429" r:id="rId21"/>
    <p:sldId id="434" r:id="rId22"/>
    <p:sldId id="435" r:id="rId23"/>
    <p:sldId id="430" r:id="rId24"/>
    <p:sldId id="452" r:id="rId25"/>
    <p:sldId id="453" r:id="rId26"/>
    <p:sldId id="454" r:id="rId27"/>
    <p:sldId id="455" r:id="rId28"/>
    <p:sldId id="459" r:id="rId29"/>
    <p:sldId id="461" r:id="rId30"/>
    <p:sldId id="436" r:id="rId31"/>
    <p:sldId id="405" r:id="rId32"/>
    <p:sldId id="431" r:id="rId33"/>
    <p:sldId id="432" r:id="rId34"/>
    <p:sldId id="433" r:id="rId35"/>
    <p:sldId id="448" r:id="rId36"/>
    <p:sldId id="458" r:id="rId37"/>
    <p:sldId id="462" r:id="rId38"/>
    <p:sldId id="428" r:id="rId39"/>
    <p:sldId id="465" r:id="rId40"/>
    <p:sldId id="456" r:id="rId41"/>
    <p:sldId id="464" r:id="rId42"/>
    <p:sldId id="457" r:id="rId43"/>
    <p:sldId id="407" r:id="rId44"/>
    <p:sldId id="437" r:id="rId45"/>
    <p:sldId id="420" r:id="rId46"/>
    <p:sldId id="466" r:id="rId47"/>
    <p:sldId id="421" r:id="rId48"/>
    <p:sldId id="467" r:id="rId49"/>
    <p:sldId id="423" r:id="rId50"/>
    <p:sldId id="422" r:id="rId51"/>
    <p:sldId id="468" r:id="rId52"/>
    <p:sldId id="41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F3FB"/>
    <a:srgbClr val="94C0F1"/>
    <a:srgbClr val="7D9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 autoAdjust="0"/>
  </p:normalViewPr>
  <p:slideViewPr>
    <p:cSldViewPr snapToGrid="0">
      <p:cViewPr>
        <p:scale>
          <a:sx n="75" d="100"/>
          <a:sy n="75" d="100"/>
        </p:scale>
        <p:origin x="-1284" y="-84"/>
      </p:cViewPr>
      <p:guideLst>
        <p:guide orient="horz" pos="2160"/>
        <p:guide pos="3840"/>
        <p:guide pos="2880"/>
      </p:guideLst>
    </p:cSldViewPr>
  </p:slideViewPr>
  <p:outlineViewPr>
    <p:cViewPr>
      <p:scale>
        <a:sx n="33" d="100"/>
        <a:sy n="33" d="100"/>
      </p:scale>
      <p:origin x="0" y="249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FD9D2DDA-69D8-473F-A583-B6774B31A77B}" type="datetimeFigureOut">
              <a:rPr lang="en-US" altLang="zh-TW"/>
              <a:pPr/>
              <a:t>9/2/2016</a:t>
            </a:fld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02392CCB-FF08-4D29-8DA3-E1FD86044808}" type="slidenum">
              <a:rPr lang="zh-TW"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662153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A01F6DFB-6833-46E4-B515-70E0D9178056}" type="datetimeFigureOut">
              <a:rPr lang="zh-TW" altLang="en-US"/>
              <a:pPr/>
              <a:t>2016/9/2</a:t>
            </a:fld>
            <a:endParaRPr lang="zh-TW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958706C7-F2C3-48B6-8A22-C484D800B5D4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995068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1550" y="2079812"/>
            <a:ext cx="7200900" cy="1724092"/>
          </a:xfrm>
        </p:spPr>
        <p:txBody>
          <a:bodyPr anchor="b"/>
          <a:lstStyle>
            <a:lvl1pPr algn="ctr" latinLnBrk="0">
              <a:defRPr lang="zh-TW" sz="5400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1550" y="3959352"/>
            <a:ext cx="7200900" cy="914400"/>
          </a:xfrm>
        </p:spPr>
        <p:txBody>
          <a:bodyPr>
            <a:normAutofit/>
          </a:bodyPr>
          <a:lstStyle>
            <a:lvl1pPr marL="0" indent="0" algn="ctr" latinLnBrk="0">
              <a:spcBef>
                <a:spcPts val="0"/>
              </a:spcBef>
              <a:buNone/>
              <a:defRPr lang="zh-TW" sz="2000"/>
            </a:lvl1pPr>
            <a:lvl2pPr marL="457200" indent="0" algn="ctr" latinLnBrk="0">
              <a:buNone/>
              <a:defRPr lang="zh-TW" sz="2800"/>
            </a:lvl2pPr>
            <a:lvl3pPr marL="914400" indent="0" algn="ctr" latinLnBrk="0">
              <a:buNone/>
              <a:defRPr lang="zh-TW" sz="2400"/>
            </a:lvl3pPr>
            <a:lvl4pPr marL="1371600" indent="0" algn="ctr" latinLnBrk="0">
              <a:buNone/>
              <a:defRPr lang="zh-TW" sz="2000"/>
            </a:lvl4pPr>
            <a:lvl5pPr marL="1828800" indent="0" algn="ctr" latinLnBrk="0">
              <a:buNone/>
              <a:defRPr lang="zh-TW" sz="2000"/>
            </a:lvl5pPr>
            <a:lvl6pPr marL="2286000" indent="0" algn="ctr" latinLnBrk="0">
              <a:buNone/>
              <a:defRPr lang="zh-TW" sz="2000"/>
            </a:lvl6pPr>
            <a:lvl7pPr marL="2743200" indent="0" algn="ctr" latinLnBrk="0">
              <a:buNone/>
              <a:defRPr lang="zh-TW" sz="2000"/>
            </a:lvl7pPr>
            <a:lvl8pPr marL="3200400" indent="0" algn="ctr" latinLnBrk="0">
              <a:buNone/>
              <a:defRPr lang="zh-TW" sz="2000"/>
            </a:lvl8pPr>
            <a:lvl9pPr marL="3657600" indent="0" algn="ctr" latinLnBrk="0">
              <a:buNone/>
              <a:defRPr lang="zh-TW" sz="2000"/>
            </a:lvl9pPr>
          </a:lstStyle>
          <a:p>
            <a:r>
              <a:rPr lang="zh-TW" altLang="en-US" smtClean="0"/>
              <a:t>按一下以編輯母片副標題樣式</a:t>
            </a:r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8575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垂直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735931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標題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垂直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3050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5pPr latinLnBrk="0">
              <a:defRPr lang="zh-TW"/>
            </a:lvl5pPr>
            <a:lvl6pPr latinLnBrk="0">
              <a:defRPr lang="zh-TW"/>
            </a:lvl6pPr>
            <a:lvl7pPr latinLnBrk="0">
              <a:defRPr lang="zh-TW"/>
            </a:lvl7pPr>
            <a:lvl8pPr latinLnBrk="0">
              <a:defRPr lang="zh-TW"/>
            </a:lvl8pPr>
            <a:lvl9pPr latinLnBrk="0">
              <a:defRPr lang="zh-TW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544060" y="6601968"/>
            <a:ext cx="480060" cy="237744"/>
          </a:xfrm>
        </p:spPr>
        <p:txBody>
          <a:bodyPr/>
          <a:lstStyle/>
          <a:p>
            <a:fld id="{FC749032-2A07-4AE8-BA90-74324CAE0C87}" type="slidenum">
              <a:rPr/>
              <a:pPr/>
              <a:t>‹#›</a:t>
            </a:fld>
            <a:endParaRPr lang="zh-TW" dirty="0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634" y="158944"/>
            <a:ext cx="1383845" cy="389736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0" y="-27384"/>
            <a:ext cx="9144000" cy="144016"/>
          </a:xfrm>
          <a:prstGeom prst="rect">
            <a:avLst/>
          </a:prstGeom>
          <a:solidFill>
            <a:srgbClr val="446D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4" name="群組 13"/>
          <p:cNvGrpSpPr/>
          <p:nvPr userDrawn="1"/>
        </p:nvGrpSpPr>
        <p:grpSpPr>
          <a:xfrm>
            <a:off x="0" y="87261"/>
            <a:ext cx="5041900" cy="530131"/>
            <a:chOff x="238124" y="6017787"/>
            <a:chExt cx="6603418" cy="768555"/>
          </a:xfrm>
        </p:grpSpPr>
        <p:sp>
          <p:nvSpPr>
            <p:cNvPr id="16" name="橢圓 15"/>
            <p:cNvSpPr/>
            <p:nvPr/>
          </p:nvSpPr>
          <p:spPr>
            <a:xfrm>
              <a:off x="6072987" y="6017787"/>
              <a:ext cx="768555" cy="768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24" y="6051879"/>
              <a:ext cx="2801485" cy="700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31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1550" y="2130552"/>
            <a:ext cx="7200900" cy="2359152"/>
          </a:xfrm>
        </p:spPr>
        <p:txBody>
          <a:bodyPr anchor="b">
            <a:normAutofit/>
          </a:bodyPr>
          <a:lstStyle>
            <a:lvl1pPr algn="ctr" latinLnBrk="0">
              <a:defRPr lang="zh-TW" sz="5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71550" y="4572000"/>
            <a:ext cx="7200900" cy="841248"/>
          </a:xfrm>
        </p:spPr>
        <p:txBody>
          <a:bodyPr anchor="t"/>
          <a:lstStyle>
            <a:lvl1pPr marL="0" indent="0" algn="ctr" latinLnBrk="0">
              <a:spcBef>
                <a:spcPts val="0"/>
              </a:spcBef>
              <a:buNone/>
              <a:defRPr lang="zh-TW"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latinLnBrk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162033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6357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zh-TW" sz="2200" b="1">
                <a:solidFill>
                  <a:schemeClr val="tx1"/>
                </a:solidFill>
              </a:defRPr>
            </a:lvl1pPr>
            <a:lvl2pPr marL="457200" indent="0" latinLnBrk="0">
              <a:buNone/>
              <a:defRPr lang="zh-TW" sz="2000" b="1"/>
            </a:lvl2pPr>
            <a:lvl3pPr marL="914400" indent="0" latinLnBrk="0">
              <a:buNone/>
              <a:defRPr lang="zh-TW" sz="1800" b="1"/>
            </a:lvl3pPr>
            <a:lvl4pPr marL="1371600" indent="0" latinLnBrk="0">
              <a:buNone/>
              <a:defRPr lang="zh-TW" sz="1600" b="1"/>
            </a:lvl4pPr>
            <a:lvl5pPr marL="1828800" indent="0" latinLnBrk="0">
              <a:buNone/>
              <a:defRPr lang="zh-TW" sz="1600" b="1"/>
            </a:lvl5pPr>
            <a:lvl6pPr marL="2286000" indent="0" latinLnBrk="0">
              <a:buNone/>
              <a:defRPr lang="zh-TW" sz="1600" b="1"/>
            </a:lvl6pPr>
            <a:lvl7pPr marL="2743200" indent="0" latinLnBrk="0">
              <a:buNone/>
              <a:defRPr lang="zh-TW" sz="1600" b="1"/>
            </a:lvl7pPr>
            <a:lvl8pPr marL="3200400" indent="0" latinLnBrk="0">
              <a:buNone/>
              <a:defRPr lang="zh-TW" sz="1600" b="1"/>
            </a:lvl8pPr>
            <a:lvl9pPr marL="3657600" indent="0" latinLnBrk="0">
              <a:buNone/>
              <a:defRPr lang="zh-TW"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 latinLnBrk="0">
              <a:defRPr lang="zh-TW" sz="1800"/>
            </a:lvl1pPr>
            <a:lvl2pPr latinLnBrk="0">
              <a:defRPr lang="zh-TW" sz="1600"/>
            </a:lvl2pPr>
            <a:lvl3pPr latinLnBrk="0">
              <a:defRPr lang="zh-TW" sz="1400"/>
            </a:lvl3pPr>
            <a:lvl4pPr latinLnBrk="0">
              <a:defRPr lang="zh-TW" sz="1200"/>
            </a:lvl4pPr>
            <a:lvl5pPr latinLnBrk="0">
              <a:defRPr lang="zh-TW" sz="1200"/>
            </a:lvl5pPr>
            <a:lvl6pPr latinLnBrk="0">
              <a:defRPr lang="zh-TW" sz="1200"/>
            </a:lvl6pPr>
            <a:lvl7pPr latinLnBrk="0">
              <a:defRPr lang="zh-TW" sz="1200"/>
            </a:lvl7pPr>
            <a:lvl8pPr latinLnBrk="0">
              <a:defRPr lang="zh-TW" sz="1200"/>
            </a:lvl8pPr>
            <a:lvl9pPr latinLnBrk="0">
              <a:defRPr lang="zh-TW" sz="12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zh-TW"/>
              <a:t>
            </a:t>
            </a:r>
            <a:fld id="{FC749032-2A07-4AE8-BA90-74324CAE0C87}" type="slidenum">
              <a:rPr/>
              <a:pPr/>
              <a:t>‹#›</a:t>
            </a:fld>
            <a:r>
              <a:rPr lang="zh-TW"/>
              <a:t>
            </a:t>
            </a:r>
          </a:p>
        </p:txBody>
      </p:sp>
    </p:spTree>
    <p:extLst>
      <p:ext uri="{BB962C8B-B14F-4D97-AF65-F5344CB8AC3E}">
        <p14:creationId xmlns:p14="http://schemas.microsoft.com/office/powerpoint/2010/main" val="325439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1291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6" name="矩形 5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7" name="矩形 6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954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9" name="矩形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10" name="矩形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900" y="758952"/>
            <a:ext cx="4972050" cy="5330952"/>
          </a:xfrm>
        </p:spPr>
        <p:txBody>
          <a:bodyPr>
            <a:normAutofit/>
          </a:bodyPr>
          <a:lstStyle>
            <a:lvl1pPr latinLnBrk="0">
              <a:defRPr lang="zh-TW" sz="2000"/>
            </a:lvl1pPr>
            <a:lvl2pPr latinLnBrk="0">
              <a:defRPr lang="zh-TW" sz="1800"/>
            </a:lvl2pPr>
            <a:lvl3pPr latinLnBrk="0">
              <a:defRPr lang="zh-TW" sz="1600"/>
            </a:lvl3pPr>
            <a:lvl4pPr latinLnBrk="0">
              <a:defRPr lang="zh-TW" sz="1400"/>
            </a:lvl4pPr>
            <a:lvl5pPr latinLnBrk="0">
              <a:defRPr lang="zh-TW" sz="1400"/>
            </a:lvl5pPr>
            <a:lvl6pPr latinLnBrk="0">
              <a:defRPr lang="zh-TW" sz="1400"/>
            </a:lvl6pPr>
            <a:lvl7pPr latinLnBrk="0">
              <a:defRPr lang="zh-TW" sz="1400"/>
            </a:lvl7pPr>
            <a:lvl8pPr latinLnBrk="0">
              <a:defRPr lang="zh-TW" sz="1400"/>
            </a:lvl8pPr>
            <a:lvl9pPr latinLnBrk="0">
              <a:defRPr lang="zh-TW"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39374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 flipV="1">
            <a:off x="1189" y="0"/>
            <a:ext cx="9141620" cy="377952"/>
            <a:chOff x="-1" y="6480048"/>
            <a:chExt cx="12188827" cy="377952"/>
          </a:xfrm>
        </p:grpSpPr>
        <p:sp>
          <p:nvSpPr>
            <p:cNvPr id="9" name="矩形 8"/>
            <p:cNvSpPr/>
            <p:nvPr/>
          </p:nvSpPr>
          <p:spPr>
            <a:xfrm>
              <a:off x="0" y="6583680"/>
              <a:ext cx="12188826" cy="274320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  <p:sp>
          <p:nvSpPr>
            <p:cNvPr id="10" name="矩形 9"/>
            <p:cNvSpPr/>
            <p:nvPr/>
          </p:nvSpPr>
          <p:spPr>
            <a:xfrm>
              <a:off x="-1" y="6480048"/>
              <a:ext cx="12188826" cy="73152"/>
            </a:xfrm>
            <a:prstGeom prst="rect">
              <a:avLst/>
            </a:prstGeom>
            <a:gradFill flip="none" rotWithShape="1">
              <a:gsLst>
                <a:gs pos="100000">
                  <a:schemeClr val="accent1">
                    <a:alpha val="80000"/>
                  </a:schemeClr>
                </a:gs>
                <a:gs pos="0">
                  <a:schemeClr val="accent1">
                    <a:lumMod val="60000"/>
                    <a:lumOff val="40000"/>
                    <a:alpha val="8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zh-TW"/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602986" y="2350008"/>
            <a:ext cx="3154680" cy="1993392"/>
          </a:xfrm>
        </p:spPr>
        <p:txBody>
          <a:bodyPr anchor="b">
            <a:normAutofit/>
          </a:bodyPr>
          <a:lstStyle>
            <a:lvl1pPr latinLnBrk="0">
              <a:defRPr lang="zh-TW" sz="3400" b="1"/>
            </a:lvl1pPr>
          </a:lstStyle>
          <a:p>
            <a:r>
              <a:rPr lang="zh-TW" altLang="en-US" smtClean="0"/>
              <a:t>按一下以編輯母片標題樣式</a:t>
            </a:r>
            <a:endParaRPr lang="zh-TW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13108" y="506104"/>
            <a:ext cx="5143502" cy="5843016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 latinLnBrk="0">
              <a:buNone/>
              <a:defRPr lang="zh-TW" sz="2000"/>
            </a:lvl1pPr>
            <a:lvl2pPr marL="457200" indent="0" latinLnBrk="0">
              <a:buNone/>
              <a:defRPr lang="zh-TW" sz="2800"/>
            </a:lvl2pPr>
            <a:lvl3pPr marL="914400" indent="0" latinLnBrk="0">
              <a:buNone/>
              <a:defRPr lang="zh-TW" sz="2400"/>
            </a:lvl3pPr>
            <a:lvl4pPr marL="1371600" indent="0" latinLnBrk="0">
              <a:buNone/>
              <a:defRPr lang="zh-TW" sz="2000"/>
            </a:lvl4pPr>
            <a:lvl5pPr marL="1828800" indent="0" latinLnBrk="0">
              <a:buNone/>
              <a:defRPr lang="zh-TW" sz="2000"/>
            </a:lvl5pPr>
            <a:lvl6pPr marL="2286000" indent="0" latinLnBrk="0">
              <a:buNone/>
              <a:defRPr lang="zh-TW" sz="2000"/>
            </a:lvl6pPr>
            <a:lvl7pPr marL="2743200" indent="0" latinLnBrk="0">
              <a:buNone/>
              <a:defRPr lang="zh-TW" sz="2000"/>
            </a:lvl7pPr>
            <a:lvl8pPr marL="3200400" indent="0" latinLnBrk="0">
              <a:buNone/>
              <a:defRPr lang="zh-TW" sz="2000"/>
            </a:lvl8pPr>
            <a:lvl9pPr marL="3657600" indent="0" latinLnBrk="0">
              <a:buNone/>
              <a:defRPr lang="zh-TW" sz="2000"/>
            </a:lvl9pPr>
          </a:lstStyle>
          <a:p>
            <a:r>
              <a:rPr lang="zh-TW" altLang="en-US" smtClean="0"/>
              <a:t>按一下圖示以新增圖片</a:t>
            </a:r>
            <a:endParaRPr lang="zh-TW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02986" y="4361688"/>
            <a:ext cx="3154680" cy="1728216"/>
          </a:xfrm>
        </p:spPr>
        <p:txBody>
          <a:bodyPr>
            <a:normAutofit/>
          </a:bodyPr>
          <a:lstStyle>
            <a:lvl1pPr marL="0" indent="0" latinLnBrk="0">
              <a:spcBef>
                <a:spcPts val="1200"/>
              </a:spcBef>
              <a:buNone/>
              <a:defRPr lang="zh-TW" sz="1600"/>
            </a:lvl1pPr>
            <a:lvl2pPr marL="457200" indent="0" latinLnBrk="0">
              <a:buNone/>
              <a:defRPr lang="zh-TW" sz="1200"/>
            </a:lvl2pPr>
            <a:lvl3pPr marL="914400" indent="0" latinLnBrk="0">
              <a:buNone/>
              <a:defRPr lang="zh-TW" sz="1000"/>
            </a:lvl3pPr>
            <a:lvl4pPr marL="1371600" indent="0" latinLnBrk="0">
              <a:buNone/>
              <a:defRPr lang="zh-TW" sz="900"/>
            </a:lvl4pPr>
            <a:lvl5pPr marL="1828800" indent="0" latinLnBrk="0">
              <a:buNone/>
              <a:defRPr lang="zh-TW" sz="900"/>
            </a:lvl5pPr>
            <a:lvl6pPr marL="2286000" indent="0" latinLnBrk="0">
              <a:buNone/>
              <a:defRPr lang="zh-TW" sz="900"/>
            </a:lvl6pPr>
            <a:lvl7pPr marL="2743200" indent="0" latinLnBrk="0">
              <a:buNone/>
              <a:defRPr lang="zh-TW" sz="900"/>
            </a:lvl7pPr>
            <a:lvl8pPr marL="3200400" indent="0" latinLnBrk="0">
              <a:buNone/>
              <a:defRPr lang="zh-TW" sz="900"/>
            </a:lvl8pPr>
            <a:lvl9pPr marL="3657600" indent="0" latinLnBrk="0">
              <a:buNone/>
              <a:defRPr lang="zh-TW"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0198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zh-TW" sz="900">
                <a:solidFill>
                  <a:schemeClr val="tx1"/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zh-TW" sz="900">
                <a:solidFill>
                  <a:schemeClr val="tx1"/>
                </a:solidFill>
              </a:defRPr>
            </a:lvl1pPr>
          </a:lstStyle>
          <a:p>
            <a:fld id="{FC749032-2A07-4AE8-BA90-74324CAE0C87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870023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TW" sz="3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lang="zh-TW" sz="20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▪"/>
        <a:defRPr lang="zh-TW" sz="18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6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lang="zh-TW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字方塊 14"/>
          <p:cNvSpPr txBox="1"/>
          <p:nvPr/>
        </p:nvSpPr>
        <p:spPr>
          <a:xfrm>
            <a:off x="235450" y="4966272"/>
            <a:ext cx="3218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dirty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講師</a:t>
            </a:r>
            <a:r>
              <a:rPr kumimoji="1" lang="zh-TW" altLang="en-US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：關貿網路 王瑞榮</a:t>
            </a:r>
            <a:endParaRPr kumimoji="1" lang="en-US" altLang="zh-TW" dirty="0" smtClean="0">
              <a:solidFill>
                <a:srgbClr val="2B5487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日期：</a:t>
            </a:r>
            <a:r>
              <a:rPr kumimoji="1" lang="en-US" altLang="zh-TW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2016/09</a:t>
            </a:r>
          </a:p>
        </p:txBody>
      </p:sp>
      <p:sp>
        <p:nvSpPr>
          <p:cNvPr id="17" name="矩形 16"/>
          <p:cNvSpPr/>
          <p:nvPr/>
        </p:nvSpPr>
        <p:spPr>
          <a:xfrm>
            <a:off x="353702" y="4092587"/>
            <a:ext cx="6858000" cy="69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1" name="橢圓 20"/>
          <p:cNvSpPr/>
          <p:nvPr/>
        </p:nvSpPr>
        <p:spPr>
          <a:xfrm>
            <a:off x="5724128" y="5782347"/>
            <a:ext cx="864096" cy="86409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4" name="群組 23"/>
          <p:cNvGrpSpPr/>
          <p:nvPr/>
        </p:nvGrpSpPr>
        <p:grpSpPr>
          <a:xfrm>
            <a:off x="0" y="-778115"/>
            <a:ext cx="9144000" cy="4512987"/>
            <a:chOff x="-16077" y="-506140"/>
            <a:chExt cx="9144000" cy="4449744"/>
          </a:xfrm>
        </p:grpSpPr>
        <p:pic>
          <p:nvPicPr>
            <p:cNvPr id="25" name="圖片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67" b="11580"/>
            <a:stretch/>
          </p:blipFill>
          <p:spPr>
            <a:xfrm>
              <a:off x="-16077" y="-128600"/>
              <a:ext cx="9144000" cy="4072204"/>
            </a:xfrm>
            <a:prstGeom prst="rect">
              <a:avLst/>
            </a:prstGeom>
          </p:spPr>
        </p:pic>
        <p:sp>
          <p:nvSpPr>
            <p:cNvPr id="26" name="矩形 25"/>
            <p:cNvSpPr/>
            <p:nvPr/>
          </p:nvSpPr>
          <p:spPr>
            <a:xfrm>
              <a:off x="-16077" y="-506140"/>
              <a:ext cx="9144000" cy="88412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/>
            </a:p>
          </p:txBody>
        </p:sp>
      </p:grpSp>
      <p:cxnSp>
        <p:nvCxnSpPr>
          <p:cNvPr id="27" name="直線接點 26"/>
          <p:cNvCxnSpPr/>
          <p:nvPr/>
        </p:nvCxnSpPr>
        <p:spPr>
          <a:xfrm>
            <a:off x="353702" y="4913481"/>
            <a:ext cx="8525596" cy="0"/>
          </a:xfrm>
          <a:prstGeom prst="line">
            <a:avLst/>
          </a:prstGeom>
          <a:ln w="57150" cmpd="sng">
            <a:solidFill>
              <a:srgbClr val="2B54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" y="4196878"/>
            <a:ext cx="9144000" cy="6986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文字方塊 30"/>
          <p:cNvSpPr txBox="1"/>
          <p:nvPr/>
        </p:nvSpPr>
        <p:spPr>
          <a:xfrm>
            <a:off x="235450" y="3759506"/>
            <a:ext cx="86438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3200" b="1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組</a:t>
            </a:r>
            <a:r>
              <a:rPr kumimoji="1" lang="zh-TW" altLang="en-US" sz="3200" b="1" dirty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別</a:t>
            </a:r>
            <a:r>
              <a:rPr kumimoji="1" lang="zh-TW" altLang="en-US" sz="3200" b="1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單位</a:t>
            </a:r>
            <a:r>
              <a:rPr kumimoji="1" lang="en-US" altLang="zh-TW" sz="3200" b="1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: </a:t>
            </a:r>
            <a:r>
              <a:rPr kumimoji="1" lang="zh-TW" altLang="en-US" sz="3200" b="1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收費發票組</a:t>
            </a:r>
            <a:endParaRPr kumimoji="1" lang="en-US" altLang="zh-TW" sz="3200" b="1" dirty="0" smtClean="0">
              <a:solidFill>
                <a:srgbClr val="2B5487"/>
              </a:solidFill>
              <a:latin typeface="微軟正黑體"/>
              <a:ea typeface="微軟正黑體"/>
              <a:cs typeface="微軟正黑體"/>
            </a:endParaRPr>
          </a:p>
          <a:p>
            <a:r>
              <a:rPr kumimoji="1" lang="zh-TW" altLang="en-US" sz="3200" b="1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課程名稱</a:t>
            </a:r>
            <a:r>
              <a:rPr kumimoji="1" lang="en-US" altLang="zh-TW" sz="3200" b="1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: </a:t>
            </a:r>
            <a:r>
              <a:rPr kumimoji="1" lang="zh-TW" altLang="en-US" sz="3200" b="1" dirty="0" smtClean="0">
                <a:solidFill>
                  <a:srgbClr val="2B5487"/>
                </a:solidFill>
                <a:latin typeface="微軟正黑體"/>
                <a:ea typeface="微軟正黑體"/>
                <a:cs typeface="微軟正黑體"/>
              </a:rPr>
              <a:t>支付平台及電子發票系統</a:t>
            </a:r>
            <a:endParaRPr kumimoji="1" lang="zh-TW" altLang="en-US" sz="3200" b="1" dirty="0">
              <a:solidFill>
                <a:srgbClr val="2B5487"/>
              </a:solidFill>
              <a:latin typeface="微軟正黑體"/>
              <a:ea typeface="微軟正黑體"/>
              <a:cs typeface="微軟正黑體"/>
            </a:endParaRPr>
          </a:p>
        </p:txBody>
      </p:sp>
      <p:grpSp>
        <p:nvGrpSpPr>
          <p:cNvPr id="18" name="群組 17"/>
          <p:cNvGrpSpPr/>
          <p:nvPr/>
        </p:nvGrpSpPr>
        <p:grpSpPr>
          <a:xfrm>
            <a:off x="238124" y="5860137"/>
            <a:ext cx="8725567" cy="997863"/>
            <a:chOff x="238124" y="6017787"/>
            <a:chExt cx="8466227" cy="768555"/>
          </a:xfrm>
        </p:grpSpPr>
        <p:sp>
          <p:nvSpPr>
            <p:cNvPr id="28" name="橢圓 27"/>
            <p:cNvSpPr/>
            <p:nvPr/>
          </p:nvSpPr>
          <p:spPr>
            <a:xfrm>
              <a:off x="6072987" y="6017787"/>
              <a:ext cx="768555" cy="76855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7800" y="6027979"/>
              <a:ext cx="2656551" cy="748172"/>
            </a:xfrm>
            <a:prstGeom prst="rect">
              <a:avLst/>
            </a:prstGeom>
          </p:spPr>
        </p:pic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124" y="6051879"/>
              <a:ext cx="2801485" cy="7003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801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/>
          <a:lstStyle/>
          <a:p>
            <a:pPr algn="ctr"/>
            <a:r>
              <a:rPr lang="zh-TW" altLang="en-US" dirty="0" smtClean="0"/>
              <a:t>買受人維護作業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9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5942" y="5629746"/>
            <a:ext cx="866977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在客戶主檔建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檔，輸入買受人統編會帶出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客戶主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檔的買受人名稱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219200"/>
            <a:ext cx="8669778" cy="4233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657600" y="2334986"/>
            <a:ext cx="3251200" cy="8781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52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81" y="1192213"/>
            <a:ext cx="8768383" cy="428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3196" y="467360"/>
            <a:ext cx="8723086" cy="706347"/>
          </a:xfrm>
        </p:spPr>
        <p:txBody>
          <a:bodyPr/>
          <a:lstStyle/>
          <a:p>
            <a:pPr algn="ctr"/>
            <a:r>
              <a:rPr lang="zh-TW" altLang="en-US" dirty="0" smtClean="0"/>
              <a:t>繳款單明細資料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10</a:t>
            </a:fld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8026400" y="3643087"/>
            <a:ext cx="723900" cy="3828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95942" y="5629746"/>
            <a:ext cx="866977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如該業者有預收款或暫收款可供抵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扣，會出現按鈕供點選進入抵扣畫面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541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11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03196" y="467360"/>
            <a:ext cx="8723086" cy="706347"/>
          </a:xfrm>
        </p:spPr>
        <p:txBody>
          <a:bodyPr/>
          <a:lstStyle/>
          <a:p>
            <a:pPr algn="ctr"/>
            <a:r>
              <a:rPr lang="zh-TW" altLang="en-US" dirty="0" smtClean="0"/>
              <a:t>繳款單</a:t>
            </a:r>
            <a:endParaRPr lang="zh-TW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223963"/>
            <a:ext cx="383857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4438"/>
            <a:ext cx="38481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151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/>
          <a:lstStyle/>
          <a:p>
            <a:pPr algn="ctr"/>
            <a:r>
              <a:rPr lang="zh-TW" altLang="en-US" dirty="0" smtClean="0"/>
              <a:t>繳款單條碼臨櫃確收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12</a:t>
            </a:fld>
            <a:endParaRPr lang="zh-TW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4" y="1244600"/>
            <a:ext cx="8791141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4953000" y="3302000"/>
            <a:ext cx="3251200" cy="35015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195942" y="5629746"/>
            <a:ext cx="866977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如該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業者是匯款至舊有的銀存帳戶，請填寫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電匯金額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，及選取專戶銀存帳戶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95942" y="6029856"/>
            <a:ext cx="8669778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呆帳打銷、合建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折抵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，可不填金額，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填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備註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(ERP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傳票號碼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/>
          <a:lstStyle/>
          <a:p>
            <a:pPr algn="ctr"/>
            <a:r>
              <a:rPr lang="zh-TW" altLang="en-US" dirty="0" smtClean="0"/>
              <a:t>繳款單條碼臨櫃確收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13</a:t>
            </a:fld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1" y="1209426"/>
            <a:ext cx="8788400" cy="429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335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14</a:t>
            </a:fld>
            <a:endParaRPr lang="zh-TW" altLang="en-US" dirty="0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203196" y="467360"/>
            <a:ext cx="8723086" cy="706347"/>
          </a:xfrm>
        </p:spPr>
        <p:txBody>
          <a:bodyPr/>
          <a:lstStyle/>
          <a:p>
            <a:pPr algn="ctr"/>
            <a:r>
              <a:rPr lang="zh-TW" altLang="en-US" dirty="0"/>
              <a:t>電子發票證明</a:t>
            </a:r>
            <a:r>
              <a:rPr lang="zh-TW" altLang="en-US" dirty="0" smtClean="0"/>
              <a:t>聯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zh-TW" altLang="en-US" dirty="0"/>
              <a:t>維</a:t>
            </a:r>
            <a:r>
              <a:rPr lang="zh-TW" altLang="en-US" dirty="0" smtClean="0"/>
              <a:t>條碼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357313"/>
            <a:ext cx="2628900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1376363"/>
            <a:ext cx="2581275" cy="412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54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94" y="1188351"/>
            <a:ext cx="7611634" cy="3716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/>
          <a:lstStyle/>
          <a:p>
            <a:pPr algn="ctr"/>
            <a:r>
              <a:rPr lang="zh-TW" altLang="en-US" dirty="0" smtClean="0"/>
              <a:t>計費單查詢</a:t>
            </a:r>
            <a:r>
              <a:rPr lang="zh-TW" altLang="en-US" dirty="0" smtClean="0"/>
              <a:t>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15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42393" y="3635590"/>
            <a:ext cx="889507" cy="23790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0" name="圖案 9"/>
          <p:cNvCxnSpPr>
            <a:stCxn id="8" idx="2"/>
            <a:endCxn id="13315" idx="1"/>
          </p:cNvCxnSpPr>
          <p:nvPr/>
        </p:nvCxnSpPr>
        <p:spPr>
          <a:xfrm rot="16200000" flipH="1">
            <a:off x="1503901" y="3156744"/>
            <a:ext cx="1484368" cy="2917877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024" y="4110145"/>
            <a:ext cx="5110607" cy="2495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41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06500"/>
            <a:ext cx="7308612" cy="356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/>
          <a:lstStyle/>
          <a:p>
            <a:pPr algn="ctr"/>
            <a:r>
              <a:rPr lang="zh-TW" altLang="en-US" dirty="0" smtClean="0"/>
              <a:t>繳款單查詢功能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16</a:t>
            </a:fld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1244600" y="3835399"/>
            <a:ext cx="863600" cy="2285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3" name="圖案 12"/>
          <p:cNvCxnSpPr>
            <a:stCxn id="8" idx="2"/>
            <a:endCxn id="14339" idx="1"/>
          </p:cNvCxnSpPr>
          <p:nvPr/>
        </p:nvCxnSpPr>
        <p:spPr>
          <a:xfrm rot="16200000" flipH="1">
            <a:off x="1906189" y="3834208"/>
            <a:ext cx="1150146" cy="1609725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822700"/>
            <a:ext cx="5699288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矩形 15"/>
          <p:cNvSpPr/>
          <p:nvPr/>
        </p:nvSpPr>
        <p:spPr>
          <a:xfrm flipH="1">
            <a:off x="279400" y="2882900"/>
            <a:ext cx="177800" cy="194309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39700" y="5382156"/>
            <a:ext cx="2839358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只有臨櫃繳款，且尚未繳款的才能選擇多筆列印繳款單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79149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未命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994" y="1198858"/>
            <a:ext cx="6944497" cy="378155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/>
          <a:lstStyle/>
          <a:p>
            <a:pPr algn="ctr"/>
            <a:r>
              <a:rPr lang="zh-TW" altLang="en-US" dirty="0" smtClean="0"/>
              <a:t>回執聯查詢功能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17</a:t>
            </a:fld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217439" y="3377279"/>
            <a:ext cx="1130576" cy="2032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7" name="圖案 12"/>
          <p:cNvCxnSpPr>
            <a:stCxn id="6" idx="2"/>
            <a:endCxn id="10" idx="1"/>
          </p:cNvCxnSpPr>
          <p:nvPr/>
        </p:nvCxnSpPr>
        <p:spPr>
          <a:xfrm rot="16200000" flipH="1">
            <a:off x="707577" y="3655629"/>
            <a:ext cx="1851278" cy="1700978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 descr="未命名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3705" y="4092012"/>
            <a:ext cx="6573795" cy="2679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6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17161"/>
          </a:xfrm>
        </p:spPr>
        <p:txBody>
          <a:bodyPr/>
          <a:lstStyle/>
          <a:p>
            <a:pPr algn="ctr"/>
            <a:r>
              <a:rPr lang="zh-TW" altLang="en-US" dirty="0" smtClean="0"/>
              <a:t>銀行銷帳紀錄查詢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18</a:t>
            </a:fld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17600"/>
            <a:ext cx="8843160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52400" y="5623456"/>
            <a:ext cx="884316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銷帳失敗的，可由內部人員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進行確認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，並填寫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銷帳備註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021338" y="3770978"/>
            <a:ext cx="1674861" cy="2930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9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課程大綱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b="1" dirty="0" smtClean="0"/>
              <a:t>支付情境說明－臨櫃繳款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繳款單</a:t>
            </a:r>
            <a:r>
              <a:rPr lang="zh-TW" altLang="en-US" sz="3000" b="1" dirty="0" smtClean="0"/>
              <a:t>格式 </a:t>
            </a:r>
            <a:r>
              <a:rPr lang="en-US" altLang="zh-TW" sz="3000" b="1" dirty="0" smtClean="0"/>
              <a:t>/ </a:t>
            </a:r>
            <a:r>
              <a:rPr lang="zh-TW" altLang="en-US" sz="3000" b="1" dirty="0" smtClean="0"/>
              <a:t>電子</a:t>
            </a:r>
            <a:r>
              <a:rPr lang="zh-TW" altLang="en-US" sz="3000" b="1" dirty="0" smtClean="0"/>
              <a:t>發票紙本樣張</a:t>
            </a:r>
            <a:endParaRPr lang="en-US" altLang="zh-TW" sz="3000" b="1" dirty="0" smtClean="0"/>
          </a:p>
          <a:p>
            <a:r>
              <a:rPr lang="zh-TW" altLang="en-US" sz="3000" b="1" dirty="0" smtClean="0"/>
              <a:t>支付平台及發票子系統功能</a:t>
            </a:r>
            <a:endParaRPr lang="en-US" altLang="zh-TW" sz="3000" b="1" dirty="0" smtClean="0"/>
          </a:p>
          <a:p>
            <a:r>
              <a:rPr lang="zh-TW" altLang="en-US" sz="3000" b="1" dirty="0"/>
              <a:t>案例</a:t>
            </a:r>
            <a:r>
              <a:rPr lang="zh-TW" altLang="en-US" sz="3000" b="1" dirty="0" smtClean="0"/>
              <a:t>展示</a:t>
            </a:r>
            <a:r>
              <a:rPr lang="en-US" altLang="zh-TW" sz="3000" b="1" dirty="0" smtClean="0"/>
              <a:t>-</a:t>
            </a:r>
            <a:r>
              <a:rPr lang="zh-TW" altLang="en-US" sz="3000" b="1" dirty="0" smtClean="0"/>
              <a:t>一般作業</a:t>
            </a:r>
            <a:endParaRPr lang="en-US" altLang="zh-TW" sz="3000" b="1" dirty="0"/>
          </a:p>
          <a:p>
            <a:r>
              <a:rPr lang="zh-TW" altLang="en-US" sz="3000" b="1" dirty="0" smtClean="0"/>
              <a:t>案例展示</a:t>
            </a:r>
            <a:r>
              <a:rPr lang="en-US" altLang="zh-TW" sz="3000" b="1" dirty="0" smtClean="0"/>
              <a:t>-</a:t>
            </a:r>
            <a:r>
              <a:rPr lang="zh-TW" altLang="en-US" sz="3000" b="1" dirty="0"/>
              <a:t>異常處理</a:t>
            </a:r>
            <a:r>
              <a:rPr lang="zh-TW" altLang="en-US" sz="3000" b="1" dirty="0" smtClean="0"/>
              <a:t>作業</a:t>
            </a:r>
            <a:endParaRPr lang="en-US" altLang="zh-TW" sz="3000" b="1" dirty="0" smtClean="0"/>
          </a:p>
          <a:p>
            <a:r>
              <a:rPr lang="zh-TW" altLang="en-US" sz="3000" b="1" dirty="0"/>
              <a:t>案例展示</a:t>
            </a:r>
            <a:r>
              <a:rPr lang="en-US" altLang="zh-TW" sz="3000" b="1" dirty="0" smtClean="0"/>
              <a:t>-</a:t>
            </a:r>
            <a:r>
              <a:rPr lang="zh-TW" altLang="en-US" sz="3000" b="1" dirty="0" smtClean="0"/>
              <a:t>電子發票</a:t>
            </a:r>
            <a:endParaRPr lang="zh-TW" altLang="en-US" sz="3000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689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17161"/>
          </a:xfrm>
        </p:spPr>
        <p:txBody>
          <a:bodyPr/>
          <a:lstStyle/>
          <a:p>
            <a:pPr algn="ctr"/>
            <a:r>
              <a:rPr lang="zh-TW" altLang="en-US" dirty="0"/>
              <a:t>銀行自動扣款紀錄查詢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19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24" y="1322060"/>
            <a:ext cx="8914892" cy="43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144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5" y="467360"/>
            <a:ext cx="8635999" cy="706347"/>
          </a:xfrm>
        </p:spPr>
        <p:txBody>
          <a:bodyPr/>
          <a:lstStyle/>
          <a:p>
            <a:pPr algn="ctr"/>
            <a:r>
              <a:rPr lang="zh-TW" altLang="en-US" dirty="0" smtClean="0"/>
              <a:t>電子支付資料統計查詢功能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20</a:t>
            </a:fld>
            <a:endParaRPr lang="zh-TW" alt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93" y="1270000"/>
            <a:ext cx="8791008" cy="533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5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5" y="467360"/>
            <a:ext cx="8635999" cy="706347"/>
          </a:xfrm>
        </p:spPr>
        <p:txBody>
          <a:bodyPr/>
          <a:lstStyle/>
          <a:p>
            <a:pPr algn="ctr"/>
            <a:r>
              <a:rPr lang="zh-TW" altLang="en-US" dirty="0"/>
              <a:t>計費單日報表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21</a:t>
            </a:fld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231900"/>
            <a:ext cx="8768385" cy="428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288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5" y="467360"/>
            <a:ext cx="8635999" cy="706347"/>
          </a:xfrm>
        </p:spPr>
        <p:txBody>
          <a:bodyPr/>
          <a:lstStyle/>
          <a:p>
            <a:pPr algn="ctr"/>
            <a:r>
              <a:rPr lang="zh-TW" altLang="en-US" dirty="0"/>
              <a:t>計費單日報表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22</a:t>
            </a:fld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2"/>
          <a:stretch>
            <a:fillRect/>
          </a:stretch>
        </p:blipFill>
        <p:spPr bwMode="auto">
          <a:xfrm>
            <a:off x="215901" y="1269999"/>
            <a:ext cx="8656250" cy="44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11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5" y="467360"/>
            <a:ext cx="8635999" cy="706347"/>
          </a:xfrm>
        </p:spPr>
        <p:txBody>
          <a:bodyPr/>
          <a:lstStyle/>
          <a:p>
            <a:pPr algn="ctr"/>
            <a:r>
              <a:rPr lang="zh-TW" altLang="en-US" dirty="0"/>
              <a:t>計費</a:t>
            </a:r>
            <a:r>
              <a:rPr lang="zh-TW" altLang="en-US" dirty="0" smtClean="0"/>
              <a:t>單日合計表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23</a:t>
            </a:fld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341438"/>
            <a:ext cx="7572375" cy="473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9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5" y="467360"/>
            <a:ext cx="8635999" cy="706347"/>
          </a:xfrm>
        </p:spPr>
        <p:txBody>
          <a:bodyPr/>
          <a:lstStyle/>
          <a:p>
            <a:pPr algn="ctr"/>
            <a:r>
              <a:rPr lang="zh-TW" altLang="en-US" dirty="0" smtClean="0"/>
              <a:t>收入日</a:t>
            </a:r>
            <a:r>
              <a:rPr lang="zh-TW" altLang="en-US" dirty="0"/>
              <a:t>報表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24</a:t>
            </a:fld>
            <a:endParaRPr lang="zh-TW" alt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57300"/>
            <a:ext cx="8846412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5" y="306719"/>
            <a:ext cx="8635999" cy="706347"/>
          </a:xfrm>
        </p:spPr>
        <p:txBody>
          <a:bodyPr/>
          <a:lstStyle/>
          <a:p>
            <a:pPr algn="ctr"/>
            <a:r>
              <a:rPr lang="zh-TW" altLang="en-US" dirty="0" smtClean="0"/>
              <a:t>收入日報表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類型</a:t>
            </a:r>
            <a:r>
              <a:rPr lang="en-US" altLang="zh-TW" dirty="0" smtClean="0"/>
              <a:t>1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25</a:t>
            </a:fld>
            <a:endParaRPr lang="zh-TW" altLang="en-US" dirty="0"/>
          </a:p>
        </p:txBody>
      </p:sp>
      <p:pic>
        <p:nvPicPr>
          <p:cNvPr id="8" name="圖片 7" descr="未命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7321" y="976184"/>
            <a:ext cx="7749358" cy="58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17715" y="306719"/>
            <a:ext cx="8635999" cy="706347"/>
          </a:xfrm>
        </p:spPr>
        <p:txBody>
          <a:bodyPr/>
          <a:lstStyle/>
          <a:p>
            <a:pPr algn="ctr"/>
            <a:r>
              <a:rPr lang="zh-TW" altLang="en-US" dirty="0" smtClean="0"/>
              <a:t>收入日報表</a:t>
            </a:r>
            <a:r>
              <a:rPr lang="en-US" altLang="zh-TW" dirty="0" smtClean="0"/>
              <a:t>-</a:t>
            </a:r>
            <a:r>
              <a:rPr lang="zh-TW" altLang="en-US" dirty="0" smtClean="0"/>
              <a:t>類型</a:t>
            </a:r>
            <a:r>
              <a:rPr lang="en-US" altLang="zh-TW" dirty="0" smtClean="0"/>
              <a:t>2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26</a:t>
            </a:fld>
            <a:endParaRPr lang="zh-TW" altLang="en-US" dirty="0"/>
          </a:p>
        </p:txBody>
      </p:sp>
      <p:pic>
        <p:nvPicPr>
          <p:cNvPr id="5" name="圖片 4" descr="未命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546" y="989306"/>
            <a:ext cx="8106907" cy="574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75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24840"/>
          </a:xfrm>
        </p:spPr>
        <p:txBody>
          <a:bodyPr/>
          <a:lstStyle/>
          <a:p>
            <a:pPr algn="ctr"/>
            <a:r>
              <a:rPr lang="zh-TW" altLang="en-US" dirty="0" smtClean="0"/>
              <a:t>計費單自動扣款日設定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27</a:t>
            </a:fld>
            <a:endParaRPr lang="zh-TW" alt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199"/>
            <a:ext cx="8763000" cy="427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52400" y="5623456"/>
            <a:ext cx="884316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目前只有台中有自動扣款業務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470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0355" y="2426788"/>
            <a:ext cx="7132320" cy="1233424"/>
          </a:xfrm>
        </p:spPr>
        <p:txBody>
          <a:bodyPr/>
          <a:lstStyle/>
          <a:p>
            <a:pPr algn="ctr"/>
            <a:r>
              <a:rPr lang="zh-TW" altLang="en-US" dirty="0" smtClean="0"/>
              <a:t>案例展示</a:t>
            </a:r>
            <a:r>
              <a:rPr lang="en-US" altLang="zh-TW" dirty="0" smtClean="0"/>
              <a:t>-</a:t>
            </a:r>
            <a:r>
              <a:rPr lang="zh-TW" altLang="en-US" dirty="0"/>
              <a:t>異常處理作業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65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0" y="114300"/>
            <a:ext cx="9144000" cy="634999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457200" lvl="1" algn="ctr" rtl="0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支付情境說明</a:t>
            </a:r>
            <a:r>
              <a:rPr lang="en-US" altLang="zh-TW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zh-TW" altLang="en-US" sz="3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臨櫃作業</a:t>
            </a:r>
          </a:p>
        </p:txBody>
      </p:sp>
      <p:sp>
        <p:nvSpPr>
          <p:cNvPr id="9" name="Snip and Round Single Corner Rectangle 9"/>
          <p:cNvSpPr/>
          <p:nvPr/>
        </p:nvSpPr>
        <p:spPr>
          <a:xfrm>
            <a:off x="717021" y="2824787"/>
            <a:ext cx="1224136" cy="879979"/>
          </a:xfrm>
          <a:prstGeom prst="snip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繳款單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nip and Round Single Corner Rectangle 12"/>
          <p:cNvSpPr/>
          <p:nvPr/>
        </p:nvSpPr>
        <p:spPr>
          <a:xfrm>
            <a:off x="4720959" y="2824787"/>
            <a:ext cx="1849092" cy="839869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刷繳款單條碼帶出應繳金額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Snip and Round Single Corner Rectangle 9"/>
          <p:cNvSpPr/>
          <p:nvPr/>
        </p:nvSpPr>
        <p:spPr>
          <a:xfrm>
            <a:off x="4720959" y="3836664"/>
            <a:ext cx="1849092" cy="839869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支票：輸入票據號碼</a:t>
            </a:r>
            <a:r>
              <a:rPr lang="en-US" altLang="zh-TW" dirty="0" smtClean="0">
                <a:solidFill>
                  <a:schemeClr val="tx1"/>
                </a:solidFill>
              </a:rPr>
              <a:t>/</a:t>
            </a:r>
            <a:r>
              <a:rPr lang="zh-TW" altLang="en-US" dirty="0">
                <a:solidFill>
                  <a:schemeClr val="tx1"/>
                </a:solidFill>
              </a:rPr>
              <a:t>到期日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Snip and Round Single Corner Rectangle 9"/>
          <p:cNvSpPr/>
          <p:nvPr/>
        </p:nvSpPr>
        <p:spPr>
          <a:xfrm>
            <a:off x="4720959" y="5805162"/>
            <a:ext cx="1849092" cy="839868"/>
          </a:xfrm>
          <a:prstGeom prst="snip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chemeClr val="tx1"/>
                </a:solidFill>
              </a:rPr>
              <a:t>列印</a:t>
            </a:r>
            <a:r>
              <a:rPr lang="zh-TW" altLang="en-US" dirty="0" smtClean="0">
                <a:solidFill>
                  <a:schemeClr val="tx1"/>
                </a:solidFill>
              </a:rPr>
              <a:t>發票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Snip and Round Single Corner Rectangle 9"/>
          <p:cNvSpPr/>
          <p:nvPr/>
        </p:nvSpPr>
        <p:spPr>
          <a:xfrm>
            <a:off x="717021" y="1340768"/>
            <a:ext cx="1080120" cy="720080"/>
          </a:xfrm>
          <a:prstGeom prst="snip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計費單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Snip and Round Single Corner Rectangle 12"/>
          <p:cNvSpPr/>
          <p:nvPr/>
        </p:nvSpPr>
        <p:spPr>
          <a:xfrm>
            <a:off x="4720959" y="1345324"/>
            <a:ext cx="1849092" cy="1152128"/>
          </a:xfrm>
          <a:prstGeom prst="snip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刷計費單條碼</a:t>
            </a:r>
            <a:r>
              <a:rPr lang="en-US" altLang="zh-TW" dirty="0" smtClean="0">
                <a:solidFill>
                  <a:schemeClr val="tx1"/>
                </a:solidFill>
              </a:rPr>
              <a:t>,</a:t>
            </a:r>
            <a:r>
              <a:rPr lang="zh-TW" altLang="en-US" dirty="0" smtClean="0">
                <a:solidFill>
                  <a:schemeClr val="tx1"/>
                </a:solidFill>
              </a:rPr>
              <a:t>指定買受人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>
                <a:solidFill>
                  <a:schemeClr val="tx1"/>
                </a:solidFill>
              </a:rPr>
              <a:t>產製繳款單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43"/>
          <p:cNvCxnSpPr/>
          <p:nvPr/>
        </p:nvCxnSpPr>
        <p:spPr>
          <a:xfrm>
            <a:off x="212965" y="2638598"/>
            <a:ext cx="8568952" cy="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nip and Round Single Corner Rectangle 12"/>
          <p:cNvSpPr/>
          <p:nvPr/>
        </p:nvSpPr>
        <p:spPr>
          <a:xfrm>
            <a:off x="6942215" y="3809350"/>
            <a:ext cx="1656184" cy="867183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自動開立</a:t>
            </a:r>
            <a:endParaRPr lang="en-US" altLang="zh-TW" dirty="0" smtClean="0">
              <a:solidFill>
                <a:schemeClr val="tx1"/>
              </a:solidFill>
            </a:endParaRPr>
          </a:p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銷帳傳票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Snip and Round Single Corner Rectangle 12"/>
          <p:cNvSpPr/>
          <p:nvPr/>
        </p:nvSpPr>
        <p:spPr>
          <a:xfrm>
            <a:off x="6948264" y="4837421"/>
            <a:ext cx="1656184" cy="839869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發票配號</a:t>
            </a:r>
            <a:endParaRPr lang="en-US" altLang="zh-TW" dirty="0" smtClean="0">
              <a:solidFill>
                <a:schemeClr val="tx1"/>
              </a:solidFill>
            </a:endParaRPr>
          </a:p>
        </p:txBody>
      </p:sp>
      <p:sp>
        <p:nvSpPr>
          <p:cNvPr id="20" name="Snip and Round Single Corner Rectangle 9"/>
          <p:cNvSpPr/>
          <p:nvPr/>
        </p:nvSpPr>
        <p:spPr>
          <a:xfrm>
            <a:off x="861037" y="1484784"/>
            <a:ext cx="1080120" cy="720080"/>
          </a:xfrm>
          <a:prstGeom prst="snip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計費單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Snip and Round Single Corner Rectangle 12"/>
          <p:cNvSpPr/>
          <p:nvPr/>
        </p:nvSpPr>
        <p:spPr>
          <a:xfrm>
            <a:off x="2611045" y="2824787"/>
            <a:ext cx="1762415" cy="879979"/>
          </a:xfrm>
          <a:prstGeom prst="snip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刷繳款單條碼收款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Snip and Round Single Corner Rectangle 12"/>
          <p:cNvSpPr/>
          <p:nvPr/>
        </p:nvSpPr>
        <p:spPr>
          <a:xfrm>
            <a:off x="2611045" y="3836664"/>
            <a:ext cx="1762415" cy="839869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現金：即時回傳支付平台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Snip and Round Single Corner Rectangle 12"/>
          <p:cNvSpPr/>
          <p:nvPr/>
        </p:nvSpPr>
        <p:spPr>
          <a:xfrm>
            <a:off x="2611045" y="4837421"/>
            <a:ext cx="1762415" cy="839869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電匯：入帳回傳支付平台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Snip and Round Single Corner Rectangle 12"/>
          <p:cNvSpPr/>
          <p:nvPr/>
        </p:nvSpPr>
        <p:spPr>
          <a:xfrm>
            <a:off x="4720959" y="4837421"/>
            <a:ext cx="1849092" cy="839869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自動產出結帳檔傳</a:t>
            </a:r>
            <a:r>
              <a:rPr lang="en-US" altLang="zh-TW" dirty="0" smtClean="0">
                <a:solidFill>
                  <a:schemeClr val="tx1"/>
                </a:solidFill>
              </a:rPr>
              <a:t>ERP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Snip and Round Single Corner Rectangle 12"/>
          <p:cNvSpPr/>
          <p:nvPr/>
        </p:nvSpPr>
        <p:spPr>
          <a:xfrm>
            <a:off x="2611044" y="5831987"/>
            <a:ext cx="1762416" cy="839868"/>
          </a:xfrm>
          <a:prstGeom prst="snip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solidFill>
                  <a:schemeClr val="tx1"/>
                </a:solidFill>
              </a:rPr>
              <a:t>支票：次交回傳支付平台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ounded Rectangle 3"/>
          <p:cNvSpPr/>
          <p:nvPr/>
        </p:nvSpPr>
        <p:spPr bwMode="auto">
          <a:xfrm>
            <a:off x="4720959" y="781573"/>
            <a:ext cx="1787504" cy="379396"/>
          </a:xfrm>
          <a:prstGeom prst="roundRect">
            <a:avLst/>
          </a:prstGeom>
          <a:solidFill>
            <a:srgbClr val="DA7972">
              <a:lumMod val="40000"/>
              <a:lumOff val="60000"/>
            </a:srgbClr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20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支付平台</a:t>
            </a:r>
            <a:endParaRPr lang="en-US" sz="2000" b="1" kern="0" dirty="0" smtClean="0">
              <a:solidFill>
                <a:srgbClr val="000000">
                  <a:lumMod val="50000"/>
                  <a:lumOff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Rounded Rectangle 4"/>
          <p:cNvSpPr/>
          <p:nvPr/>
        </p:nvSpPr>
        <p:spPr bwMode="auto">
          <a:xfrm>
            <a:off x="6888321" y="781573"/>
            <a:ext cx="1776069" cy="379396"/>
          </a:xfrm>
          <a:prstGeom prst="roundRect">
            <a:avLst/>
          </a:prstGeom>
          <a:solidFill>
            <a:srgbClr val="98C9FE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en-US" sz="20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SAP ERP</a:t>
            </a:r>
            <a:endParaRPr lang="en-US" sz="2000" b="1" kern="0" dirty="0" smtClean="0">
              <a:solidFill>
                <a:srgbClr val="000000">
                  <a:lumMod val="50000"/>
                  <a:lumOff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Rounded Rectangle 31"/>
          <p:cNvSpPr/>
          <p:nvPr/>
        </p:nvSpPr>
        <p:spPr bwMode="auto">
          <a:xfrm>
            <a:off x="2611044" y="781573"/>
            <a:ext cx="1762416" cy="37939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20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台銀櫃</a:t>
            </a:r>
            <a:r>
              <a:rPr lang="zh-TW" altLang="en-US" sz="2000" b="1" kern="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endParaRPr lang="en-US" sz="2000" b="1" kern="0" dirty="0" smtClean="0">
              <a:solidFill>
                <a:srgbClr val="000000">
                  <a:lumMod val="50000"/>
                  <a:lumOff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Rounded Rectangle 31"/>
          <p:cNvSpPr/>
          <p:nvPr/>
        </p:nvSpPr>
        <p:spPr bwMode="auto">
          <a:xfrm>
            <a:off x="519889" y="781573"/>
            <a:ext cx="1762416" cy="379396"/>
          </a:xfrm>
          <a:prstGeom prst="roundRect">
            <a:avLst/>
          </a:prstGeom>
          <a:solidFill>
            <a:srgbClr val="FFFF00"/>
          </a:solidFill>
          <a:ln w="38100" cap="flat" cmpd="sng" algn="ctr">
            <a:solidFill>
              <a:srgbClr val="000000">
                <a:lumMod val="50000"/>
                <a:lumOff val="50000"/>
              </a:srgbClr>
            </a:solidFill>
            <a:prstDash val="solid"/>
            <a:round/>
            <a:headEnd type="triangle" w="med" len="med"/>
            <a:tailEnd type="triangl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zh-TW" altLang="en-US" sz="2000" b="1" kern="0" dirty="0">
                <a:solidFill>
                  <a:srgbClr val="000000">
                    <a:lumMod val="50000"/>
                    <a:lumOff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客戶</a:t>
            </a:r>
            <a:endParaRPr lang="en-US" sz="2000" b="1" kern="0" dirty="0" smtClean="0">
              <a:solidFill>
                <a:srgbClr val="000000">
                  <a:lumMod val="50000"/>
                  <a:lumOff val="50000"/>
                </a:srgb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38109"/>
          </a:xfrm>
        </p:spPr>
        <p:txBody>
          <a:bodyPr/>
          <a:lstStyle/>
          <a:p>
            <a:pPr algn="ctr"/>
            <a:r>
              <a:rPr lang="zh-TW" altLang="en-US" dirty="0" smtClean="0"/>
              <a:t>計費單分拆處理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29</a:t>
            </a:fld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158032"/>
            <a:ext cx="8737600" cy="4266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626100" y="3291261"/>
            <a:ext cx="1473201" cy="2647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85100" y="3262980"/>
            <a:ext cx="901700" cy="29302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84044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計費單重計處理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未</a:t>
            </a:r>
            <a:r>
              <a:rPr lang="zh-TW" altLang="en-US" dirty="0" smtClean="0"/>
              <a:t>繳計費單作廢重計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30</a:t>
            </a:fld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1450902"/>
            <a:ext cx="8231188" cy="5102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415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840445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 smtClean="0"/>
              <a:t>計費單重計處理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 smtClean="0"/>
              <a:t>已</a:t>
            </a:r>
            <a:r>
              <a:rPr lang="zh-TW" altLang="en-US" dirty="0" smtClean="0"/>
              <a:t>繳計費單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31</a:t>
            </a:fld>
            <a:endParaRPr lang="zh-TW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295400"/>
            <a:ext cx="8356600" cy="539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547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38109"/>
          </a:xfrm>
        </p:spPr>
        <p:txBody>
          <a:bodyPr/>
          <a:lstStyle/>
          <a:p>
            <a:pPr algn="ctr"/>
            <a:r>
              <a:rPr lang="zh-TW" altLang="en-US" dirty="0"/>
              <a:t>負額計費單</a:t>
            </a:r>
            <a:r>
              <a:rPr lang="zh-TW" altLang="en-US" dirty="0" smtClean="0"/>
              <a:t>處理</a:t>
            </a:r>
            <a:r>
              <a:rPr lang="en-US" altLang="zh-TW" dirty="0" smtClean="0"/>
              <a:t>(2-1)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32</a:t>
            </a:fld>
            <a:endParaRPr lang="zh-TW" alt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257300"/>
            <a:ext cx="8557058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2400" y="5623456"/>
            <a:ext cx="884316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進行差補折讓重計，重計結果為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負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額計費單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4218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38109"/>
          </a:xfrm>
        </p:spPr>
        <p:txBody>
          <a:bodyPr/>
          <a:lstStyle/>
          <a:p>
            <a:pPr algn="ctr"/>
            <a:r>
              <a:rPr lang="zh-TW" altLang="en-US" dirty="0"/>
              <a:t>負額計費單</a:t>
            </a:r>
            <a:r>
              <a:rPr lang="zh-TW" altLang="en-US" dirty="0" smtClean="0"/>
              <a:t>處理</a:t>
            </a:r>
            <a:r>
              <a:rPr lang="en-US" altLang="zh-TW" dirty="0" smtClean="0"/>
              <a:t>(2-2)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33</a:t>
            </a:fld>
            <a:endParaRPr lang="zh-TW" alt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99" y="1206500"/>
            <a:ext cx="8687105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152400" y="5623456"/>
            <a:ext cx="884316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選取要抵扣的發票，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輸入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抵扣金額，存檔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須完全將負額計費單金額抵扣完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8456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99" y="1193800"/>
            <a:ext cx="780278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暫收款退款申請</a:t>
            </a:r>
            <a:r>
              <a:rPr lang="zh-TW" altLang="en-US" dirty="0" smtClean="0"/>
              <a:t>作業 </a:t>
            </a:r>
            <a:r>
              <a:rPr lang="en-US" altLang="zh-TW" dirty="0" smtClean="0"/>
              <a:t>(1/2)</a:t>
            </a:r>
            <a:r>
              <a:rPr lang="zh-TW" altLang="en-US" dirty="0"/>
              <a:t>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34</a:t>
            </a:fld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5729430" y="2774173"/>
            <a:ext cx="404670" cy="18492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cxnSp>
        <p:nvCxnSpPr>
          <p:cNvPr id="8" name="圖案 12"/>
          <p:cNvCxnSpPr>
            <a:stCxn id="7" idx="3"/>
            <a:endCxn id="18435" idx="0"/>
          </p:cNvCxnSpPr>
          <p:nvPr/>
        </p:nvCxnSpPr>
        <p:spPr>
          <a:xfrm>
            <a:off x="6134100" y="2866637"/>
            <a:ext cx="1188387" cy="1285670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430" y="4152307"/>
            <a:ext cx="3186113" cy="2376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字方塊 19"/>
          <p:cNvSpPr txBox="1"/>
          <p:nvPr/>
        </p:nvSpPr>
        <p:spPr>
          <a:xfrm>
            <a:off x="215899" y="5140294"/>
            <a:ext cx="53975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列印後，支付平台將抵銷掉該筆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暫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收款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3477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/>
              <a:t>暫收款退款申請</a:t>
            </a:r>
            <a:r>
              <a:rPr lang="zh-TW" altLang="en-US" dirty="0" smtClean="0"/>
              <a:t>作業 </a:t>
            </a:r>
            <a:r>
              <a:rPr lang="en-US" altLang="zh-TW" dirty="0" smtClean="0"/>
              <a:t>(2/2)</a:t>
            </a:r>
            <a:r>
              <a:rPr lang="zh-TW" altLang="en-US" dirty="0"/>
              <a:t> 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35</a:t>
            </a:fld>
            <a:endParaRPr lang="zh-TW" alt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0" y="1165224"/>
            <a:ext cx="3924300" cy="5552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872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買受人變更作業</a:t>
            </a:r>
            <a:r>
              <a:rPr lang="en-US" altLang="zh-TW" dirty="0" smtClean="0"/>
              <a:t>(</a:t>
            </a:r>
            <a:r>
              <a:rPr lang="zh-TW" altLang="en-US" dirty="0" smtClean="0"/>
              <a:t>發票尚未上</a:t>
            </a:r>
            <a:r>
              <a:rPr lang="zh-TW" altLang="en-US" dirty="0" smtClean="0"/>
              <a:t>傳 </a:t>
            </a:r>
            <a:r>
              <a:rPr lang="en-US" altLang="zh-TW" dirty="0" smtClean="0"/>
              <a:t>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36</a:t>
            </a:fld>
            <a:endParaRPr lang="zh-TW" alt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70000"/>
            <a:ext cx="886917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29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買受人變更作業</a:t>
            </a:r>
            <a:r>
              <a:rPr lang="en-US" altLang="zh-TW" dirty="0" smtClean="0"/>
              <a:t>(</a:t>
            </a:r>
            <a:r>
              <a:rPr lang="zh-TW" altLang="en-US" dirty="0" smtClean="0"/>
              <a:t>發票尚未上</a:t>
            </a:r>
            <a:r>
              <a:rPr lang="zh-TW" altLang="en-US" dirty="0" smtClean="0"/>
              <a:t>傳 </a:t>
            </a:r>
            <a:r>
              <a:rPr lang="en-US" altLang="zh-TW" dirty="0" smtClean="0"/>
              <a:t>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37</a:t>
            </a:fld>
            <a:endParaRPr lang="zh-TW" alt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70000"/>
            <a:ext cx="8638338" cy="421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8600" y="5629243"/>
            <a:ext cx="53975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修改存檔後，可直接列印發票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384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買受人變更作業</a:t>
            </a:r>
            <a:r>
              <a:rPr lang="en-US" altLang="zh-TW" dirty="0" smtClean="0"/>
              <a:t>(</a:t>
            </a:r>
            <a:r>
              <a:rPr lang="zh-TW" altLang="en-US" dirty="0" smtClean="0"/>
              <a:t>發票已上</a:t>
            </a:r>
            <a:r>
              <a:rPr lang="zh-TW" altLang="en-US" dirty="0" smtClean="0"/>
              <a:t>傳 </a:t>
            </a:r>
            <a:r>
              <a:rPr lang="en-US" altLang="zh-TW" dirty="0" smtClean="0"/>
              <a:t>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38</a:t>
            </a:fld>
            <a:endParaRPr lang="zh-TW" altLang="en-US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" y="1270000"/>
            <a:ext cx="8880475" cy="4336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96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</a:t>
            </a:fld>
            <a:endParaRPr lang="zh-TW" altLang="en-US" dirty="0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0" y="103972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 smtClean="0"/>
              <a:t>繳款單格式說明</a:t>
            </a:r>
            <a:endParaRPr lang="en-US" altLang="zh-TW" sz="3600" b="1" dirty="0" smtClean="0"/>
          </a:p>
        </p:txBody>
      </p:sp>
      <p:pic>
        <p:nvPicPr>
          <p:cNvPr id="8" name="圖片 7" descr="未命名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073" y="912422"/>
            <a:ext cx="7725854" cy="5439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>
            <a:normAutofit/>
          </a:bodyPr>
          <a:lstStyle/>
          <a:p>
            <a:pPr algn="ctr"/>
            <a:r>
              <a:rPr lang="zh-TW" altLang="en-US" dirty="0" smtClean="0"/>
              <a:t>買受人變更作業</a:t>
            </a:r>
            <a:r>
              <a:rPr lang="en-US" altLang="zh-TW" dirty="0" smtClean="0"/>
              <a:t>(</a:t>
            </a:r>
            <a:r>
              <a:rPr lang="zh-TW" altLang="en-US" dirty="0" smtClean="0"/>
              <a:t>發票已上</a:t>
            </a:r>
            <a:r>
              <a:rPr lang="zh-TW" altLang="en-US" dirty="0" smtClean="0"/>
              <a:t>傳 </a:t>
            </a:r>
            <a:r>
              <a:rPr lang="en-US" altLang="zh-TW" dirty="0" smtClean="0"/>
              <a:t>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39</a:t>
            </a:fld>
            <a:endParaRPr lang="zh-TW" alt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244600"/>
            <a:ext cx="886917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39700" y="5711794"/>
            <a:ext cx="53975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修改存檔後，可直接列印發票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26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797914"/>
          </a:xfrm>
        </p:spPr>
        <p:txBody>
          <a:bodyPr/>
          <a:lstStyle/>
          <a:p>
            <a:pPr algn="ctr"/>
            <a:r>
              <a:rPr lang="zh-TW" altLang="en-US" dirty="0" smtClean="0"/>
              <a:t>發票作廢重計處理</a:t>
            </a:r>
            <a:r>
              <a:rPr lang="en-US" altLang="zh-TW" dirty="0"/>
              <a:t>(</a:t>
            </a:r>
            <a:r>
              <a:rPr lang="zh-TW" altLang="en-US" dirty="0" smtClean="0"/>
              <a:t>發票未上</a:t>
            </a:r>
            <a:r>
              <a:rPr lang="zh-TW" altLang="en-US" dirty="0"/>
              <a:t>傳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40</a:t>
            </a:fld>
            <a:endParaRPr lang="zh-TW" alt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27" y="1420101"/>
            <a:ext cx="8797380" cy="466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4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797914"/>
          </a:xfrm>
        </p:spPr>
        <p:txBody>
          <a:bodyPr/>
          <a:lstStyle/>
          <a:p>
            <a:pPr algn="ctr"/>
            <a:r>
              <a:rPr lang="zh-TW" altLang="en-US" dirty="0" smtClean="0"/>
              <a:t>發票作廢重計處理</a:t>
            </a:r>
            <a:r>
              <a:rPr lang="en-US" altLang="zh-TW" dirty="0"/>
              <a:t>(</a:t>
            </a:r>
            <a:r>
              <a:rPr lang="zh-TW" altLang="en-US" dirty="0"/>
              <a:t>發票已上傳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41</a:t>
            </a:fld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458566"/>
            <a:ext cx="8835640" cy="503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0355" y="2426788"/>
            <a:ext cx="7132320" cy="1233424"/>
          </a:xfrm>
        </p:spPr>
        <p:txBody>
          <a:bodyPr/>
          <a:lstStyle/>
          <a:p>
            <a:pPr algn="ctr"/>
            <a:r>
              <a:rPr lang="zh-TW" altLang="en-US" dirty="0" smtClean="0"/>
              <a:t>案例展示</a:t>
            </a:r>
            <a:r>
              <a:rPr lang="en-US" altLang="zh-TW" dirty="0" smtClean="0"/>
              <a:t>-</a:t>
            </a:r>
            <a:r>
              <a:rPr lang="zh-TW" altLang="en-US" dirty="0" smtClean="0"/>
              <a:t>電子發票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810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02" y="1168400"/>
            <a:ext cx="8869170" cy="433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65404"/>
          </a:xfrm>
        </p:spPr>
        <p:txBody>
          <a:bodyPr/>
          <a:lstStyle/>
          <a:p>
            <a:pPr algn="ctr"/>
            <a:r>
              <a:rPr lang="zh-TW" altLang="en-US" dirty="0" smtClean="0"/>
              <a:t>電子發票查詢</a:t>
            </a:r>
            <a:r>
              <a:rPr lang="zh-TW" altLang="en-US" dirty="0" smtClean="0"/>
              <a:t>功能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43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65404"/>
          </a:xfrm>
        </p:spPr>
        <p:txBody>
          <a:bodyPr/>
          <a:lstStyle/>
          <a:p>
            <a:pPr algn="ctr"/>
            <a:r>
              <a:rPr lang="zh-TW" altLang="en-US" dirty="0" smtClean="0"/>
              <a:t>電子發票查詢</a:t>
            </a:r>
            <a:r>
              <a:rPr lang="zh-TW" altLang="en-US" dirty="0" smtClean="0"/>
              <a:t>功能 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44</a:t>
            </a:fld>
            <a:endParaRPr lang="zh-TW" alt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00" y="1212850"/>
            <a:ext cx="3810000" cy="537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0" y="1184275"/>
            <a:ext cx="38195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23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5" y="1267722"/>
            <a:ext cx="8769797" cy="428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65404"/>
          </a:xfrm>
        </p:spPr>
        <p:txBody>
          <a:bodyPr/>
          <a:lstStyle/>
          <a:p>
            <a:pPr algn="ctr"/>
            <a:r>
              <a:rPr lang="zh-TW" altLang="en-US" dirty="0" smtClean="0"/>
              <a:t>電子發票統計表</a:t>
            </a:r>
            <a:r>
              <a:rPr lang="zh-TW" altLang="en-US" dirty="0" smtClean="0"/>
              <a:t>功能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45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65404"/>
          </a:xfrm>
        </p:spPr>
        <p:txBody>
          <a:bodyPr/>
          <a:lstStyle/>
          <a:p>
            <a:pPr algn="ctr"/>
            <a:r>
              <a:rPr lang="zh-TW" altLang="en-US" dirty="0" smtClean="0"/>
              <a:t>電子發票統計表</a:t>
            </a:r>
            <a:r>
              <a:rPr lang="zh-TW" altLang="en-US" dirty="0" smtClean="0"/>
              <a:t>功能 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46</a:t>
            </a:fld>
            <a:endParaRPr lang="zh-TW" alt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1" y="1600200"/>
            <a:ext cx="872737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2" y="4192718"/>
            <a:ext cx="8727378" cy="236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79401" y="1200090"/>
            <a:ext cx="148589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統計表</a:t>
            </a:r>
            <a:r>
              <a:rPr lang="en-US" altLang="zh-TW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-OLD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79401" y="3792608"/>
            <a:ext cx="1485899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統計表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1008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68400"/>
            <a:ext cx="7623976" cy="372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65404"/>
          </a:xfrm>
        </p:spPr>
        <p:txBody>
          <a:bodyPr/>
          <a:lstStyle/>
          <a:p>
            <a:pPr algn="ctr"/>
            <a:r>
              <a:rPr lang="zh-TW" altLang="en-US" dirty="0" smtClean="0"/>
              <a:t>折讓單查詢功能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47</a:t>
            </a:fld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92099" y="3614058"/>
            <a:ext cx="943430" cy="203199"/>
          </a:xfrm>
          <a:prstGeom prst="rect">
            <a:avLst/>
          </a:prstGeom>
          <a:noFill/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6" name="圖案 15"/>
          <p:cNvCxnSpPr>
            <a:stCxn id="15" idx="2"/>
            <a:endCxn id="25604" idx="1"/>
          </p:cNvCxnSpPr>
          <p:nvPr/>
        </p:nvCxnSpPr>
        <p:spPr>
          <a:xfrm rot="16200000" flipH="1">
            <a:off x="1181880" y="3399191"/>
            <a:ext cx="1460754" cy="2296886"/>
          </a:xfrm>
          <a:prstGeom prst="bentConnector2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4061368"/>
            <a:ext cx="5918200" cy="2433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65404"/>
          </a:xfrm>
        </p:spPr>
        <p:txBody>
          <a:bodyPr/>
          <a:lstStyle/>
          <a:p>
            <a:pPr algn="ctr"/>
            <a:r>
              <a:rPr lang="zh-TW" altLang="en-US" dirty="0" smtClean="0"/>
              <a:t>折讓單統計表</a:t>
            </a:r>
            <a:r>
              <a:rPr lang="zh-TW" altLang="en-US" dirty="0" smtClean="0"/>
              <a:t>功能 </a:t>
            </a:r>
            <a:r>
              <a:rPr lang="en-US" altLang="zh-TW" dirty="0" smtClean="0"/>
              <a:t>(1/2)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48</a:t>
            </a:fld>
            <a:endParaRPr lang="zh-TW" alt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4" y="1244600"/>
            <a:ext cx="8817151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</a:t>
            </a:fld>
            <a:endParaRPr lang="zh-TW" altLang="en-US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103972"/>
            <a:ext cx="91439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lang="zh-TW" altLang="en-US" sz="3600" b="1" dirty="0" smtClean="0"/>
              <a:t>電子發票紙本樣張</a:t>
            </a:r>
            <a:endParaRPr lang="en-US" altLang="zh-TW" sz="3600" b="1" dirty="0" smtClean="0"/>
          </a:p>
        </p:txBody>
      </p:sp>
      <p:pic>
        <p:nvPicPr>
          <p:cNvPr id="7" name="Picture 3" descr="C:\Users\user1\Desktop\未命名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4200" y="965200"/>
            <a:ext cx="4664497" cy="5638800"/>
          </a:xfrm>
          <a:prstGeom prst="rect">
            <a:avLst/>
          </a:prstGeom>
          <a:noFill/>
        </p:spPr>
      </p:pic>
      <p:pic>
        <p:nvPicPr>
          <p:cNvPr id="8" name="圖片 7" descr="未命名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600" y="960202"/>
            <a:ext cx="4267796" cy="3362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65404"/>
          </a:xfrm>
        </p:spPr>
        <p:txBody>
          <a:bodyPr/>
          <a:lstStyle/>
          <a:p>
            <a:pPr algn="ctr"/>
            <a:r>
              <a:rPr lang="zh-TW" altLang="en-US" dirty="0" smtClean="0"/>
              <a:t>折讓單統計表</a:t>
            </a:r>
            <a:r>
              <a:rPr lang="zh-TW" altLang="en-US" dirty="0" smtClean="0"/>
              <a:t>功能 </a:t>
            </a:r>
            <a:r>
              <a:rPr lang="en-US" altLang="zh-TW" dirty="0" smtClean="0"/>
              <a:t>(2/2)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49</a:t>
            </a:fld>
            <a:endParaRPr lang="zh-TW" altLang="en-US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4" y="1189039"/>
            <a:ext cx="7863984" cy="5338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919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2297" y="2688045"/>
            <a:ext cx="7132320" cy="840445"/>
          </a:xfrm>
        </p:spPr>
        <p:txBody>
          <a:bodyPr/>
          <a:lstStyle/>
          <a:p>
            <a:pPr algn="ctr"/>
            <a:r>
              <a:rPr lang="zh-TW" altLang="en-US" dirty="0" smtClean="0"/>
              <a:t>問題提問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50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199" y="467360"/>
            <a:ext cx="8261172" cy="635726"/>
          </a:xfrm>
        </p:spPr>
        <p:txBody>
          <a:bodyPr/>
          <a:lstStyle/>
          <a:p>
            <a:r>
              <a:rPr lang="zh-TW" altLang="en-US" dirty="0" smtClean="0"/>
              <a:t>各項</a:t>
            </a:r>
            <a:r>
              <a:rPr lang="zh-TW" altLang="en-US" dirty="0"/>
              <a:t>收入</a:t>
            </a:r>
            <a:r>
              <a:rPr lang="zh-TW" altLang="en-US" dirty="0" smtClean="0"/>
              <a:t>費用</a:t>
            </a:r>
            <a:r>
              <a:rPr lang="zh-TW" altLang="en-US" dirty="0" smtClean="0"/>
              <a:t>別在</a:t>
            </a:r>
            <a:r>
              <a:rPr lang="zh-TW" altLang="en-US" dirty="0" smtClean="0"/>
              <a:t>各系統的適用說明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404493"/>
              </p:ext>
            </p:extLst>
          </p:nvPr>
        </p:nvGraphicFramePr>
        <p:xfrm>
          <a:off x="457200" y="1186863"/>
          <a:ext cx="8229598" cy="4947067"/>
        </p:xfrm>
        <a:graphic>
          <a:graphicData uri="http://schemas.openxmlformats.org/drawingml/2006/table">
            <a:tbl>
              <a:tblPr/>
              <a:tblGrid>
                <a:gridCol w="924739"/>
                <a:gridCol w="378038"/>
                <a:gridCol w="378038"/>
                <a:gridCol w="378038"/>
                <a:gridCol w="378038"/>
                <a:gridCol w="389670"/>
                <a:gridCol w="389670"/>
                <a:gridCol w="389670"/>
                <a:gridCol w="505990"/>
                <a:gridCol w="372222"/>
                <a:gridCol w="475929"/>
                <a:gridCol w="384201"/>
                <a:gridCol w="345782"/>
                <a:gridCol w="414938"/>
                <a:gridCol w="2124635"/>
              </a:tblGrid>
              <a:tr h="19420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費用別名稱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開立計費單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未繳計費單作廢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已繳發票作廢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已繳發票折讓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備註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3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TPNET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CY/TOS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ERP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預開發票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EPY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CY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ERP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作廢預開發票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EPY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ERP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EPY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CY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ERP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819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港灣棧埠等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973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t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已繳發票作廢：</a:t>
                      </a:r>
                      <a:b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</a:b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僅一張計費單對應一張發票的情境才可進行發票作廢</a:t>
                      </a:r>
                      <a:b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</a:b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已繳發票折讓：</a:t>
                      </a:r>
                      <a:b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</a:b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以計費單為單位進行全額折讓</a:t>
                      </a:r>
                    </a:p>
                  </a:txBody>
                  <a:tcPr marL="5817" marR="5817" marT="58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819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船機處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-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預開發票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預開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作廢預開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268193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船機費用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8496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基隆櫃場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32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高雄櫃場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SD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TOS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系統上線後適用。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TOS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上線前適用港灣棧埠做法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6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一般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6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通行證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6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預開發票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預開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作廢預開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FI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預收款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(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尚未抵付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)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60"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FI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預收款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(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已抵付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)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8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港棧預收款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(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尚未抵付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)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6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港棧預收款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(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已抵付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)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43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船機處預收款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(</a:t>
                      </a:r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尚未抵付</a:t>
                      </a:r>
                      <a:r>
                        <a:rPr lang="en-US" altLang="zh-TW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)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385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船機處預收款</a:t>
                      </a:r>
                      <a:r>
                        <a:rPr lang="en-US" altLang="zh-TW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(</a:t>
                      </a:r>
                      <a:r>
                        <a:rPr lang="zh-TW" altLang="en-US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已抵付</a:t>
                      </a:r>
                      <a:r>
                        <a:rPr lang="en-US" altLang="zh-TW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)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24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暫收款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SAP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迴轉暫收傳票，在支付平台執行列印暫收退款單，取消抵付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7667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保證金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沒入</a:t>
                      </a:r>
                      <a:r>
                        <a:rPr lang="en-US" altLang="zh-TW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-</a:t>
                      </a:r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未繳作廢：</a:t>
                      </a:r>
                      <a:r>
                        <a:rPr lang="en-US" altLang="zh-TW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SAP</a:t>
                      </a:r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迴轉保證金傳票，並維護保證金備查簿表格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6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固定資產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FI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4209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租金收入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V-RE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V-RE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FF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DF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V-BPM</a:t>
                      </a:r>
                    </a:p>
                  </a:txBody>
                  <a:tcPr marL="5817" marR="5817" marT="581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微軟正黑體"/>
                        </a:rPr>
                        <a:t>　</a:t>
                      </a:r>
                    </a:p>
                  </a:txBody>
                  <a:tcPr marL="5817" marR="5817" marT="5817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457199" y="6304950"/>
            <a:ext cx="8261172" cy="193899"/>
          </a:xfrm>
          <a:prstGeom prst="rect">
            <a:avLst/>
          </a:prstGeom>
          <a:noFill/>
        </p:spPr>
        <p:txBody>
          <a:bodyPr wrap="non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altLang="zh-TW" sz="1200" b="1" dirty="0" smtClean="0">
                <a:solidFill>
                  <a:srgbClr val="FF0000"/>
                </a:solidFill>
              </a:rPr>
              <a:t>TPNET</a:t>
            </a:r>
            <a:r>
              <a:rPr lang="en-US" altLang="zh-TW" sz="1200" dirty="0" smtClean="0"/>
              <a:t> </a:t>
            </a:r>
            <a:r>
              <a:rPr lang="zh-TW" altLang="en-US" sz="1200" dirty="0" smtClean="0"/>
              <a:t>新港棧系統 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CY</a:t>
            </a:r>
            <a:r>
              <a:rPr lang="zh-TW" altLang="en-US" sz="1200" dirty="0" smtClean="0"/>
              <a:t>基隆櫃場系統 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TOS</a:t>
            </a:r>
            <a:r>
              <a:rPr lang="zh-TW" altLang="en-US" sz="1200" dirty="0" smtClean="0"/>
              <a:t>高雄櫃場系統 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EPY</a:t>
            </a:r>
            <a:r>
              <a:rPr lang="zh-TW" altLang="en-US" sz="1200" dirty="0" smtClean="0"/>
              <a:t>支付平台 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SD/FI/RE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SAP ERP</a:t>
            </a:r>
            <a:r>
              <a:rPr lang="zh-TW" altLang="en-US" sz="1200" dirty="0" smtClean="0"/>
              <a:t> </a:t>
            </a:r>
            <a:r>
              <a:rPr lang="en-US" altLang="zh-TW" sz="1200" dirty="0" smtClean="0"/>
              <a:t>SD/FI/RE</a:t>
            </a:r>
            <a:r>
              <a:rPr lang="zh-TW" altLang="en-US" sz="1200" dirty="0" smtClean="0"/>
              <a:t>模組  </a:t>
            </a:r>
            <a:r>
              <a:rPr lang="en-US" altLang="zh-TW" sz="1200" b="1" dirty="0" smtClean="0">
                <a:solidFill>
                  <a:srgbClr val="FF0000"/>
                </a:solidFill>
              </a:rPr>
              <a:t>BPM</a:t>
            </a:r>
            <a:r>
              <a:rPr lang="en-US" altLang="zh-TW" sz="1200" dirty="0" smtClean="0"/>
              <a:t> BPM</a:t>
            </a:r>
            <a:r>
              <a:rPr lang="zh-TW" altLang="en-US" sz="1200" dirty="0" smtClean="0"/>
              <a:t>系統 </a:t>
            </a:r>
          </a:p>
        </p:txBody>
      </p:sp>
    </p:spTree>
    <p:extLst>
      <p:ext uri="{BB962C8B-B14F-4D97-AF65-F5344CB8AC3E}">
        <p14:creationId xmlns:p14="http://schemas.microsoft.com/office/powerpoint/2010/main" val="42207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665404"/>
          </a:xfrm>
        </p:spPr>
        <p:txBody>
          <a:bodyPr/>
          <a:lstStyle/>
          <a:p>
            <a:pPr algn="ctr"/>
            <a:r>
              <a:rPr lang="zh-TW" altLang="en-US" dirty="0" smtClean="0"/>
              <a:t>支付平台及發票子系統功能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6</a:t>
            </a:fld>
            <a:endParaRPr lang="zh-TW" altLang="en-US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149043" y="1532780"/>
            <a:ext cx="2958963" cy="508370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16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計費</a:t>
            </a:r>
            <a:r>
              <a:rPr lang="zh-TW" altLang="en-US" dirty="0"/>
              <a:t>單轉繳款單作業</a:t>
            </a:r>
            <a:endParaRPr lang="en-US" altLang="zh-TW" dirty="0"/>
          </a:p>
          <a:p>
            <a:r>
              <a:rPr lang="zh-TW" altLang="en-US" dirty="0"/>
              <a:t>繳款單條碼臨櫃確</a:t>
            </a:r>
            <a:r>
              <a:rPr lang="zh-TW" altLang="en-US" dirty="0" smtClean="0"/>
              <a:t>收</a:t>
            </a:r>
            <a:endParaRPr lang="en-US" altLang="zh-TW" dirty="0" smtClean="0"/>
          </a:p>
          <a:p>
            <a:r>
              <a:rPr lang="zh-TW" altLang="en-US" dirty="0" smtClean="0"/>
              <a:t>買受人資料維護</a:t>
            </a:r>
            <a:endParaRPr lang="en-US" altLang="zh-TW" dirty="0"/>
          </a:p>
          <a:p>
            <a:r>
              <a:rPr lang="zh-TW" altLang="en-US" dirty="0"/>
              <a:t>計費單查詢功能</a:t>
            </a:r>
            <a:endParaRPr lang="en-US" altLang="zh-TW" dirty="0"/>
          </a:p>
          <a:p>
            <a:r>
              <a:rPr lang="zh-TW" altLang="en-US" dirty="0"/>
              <a:t>繳款單查詢</a:t>
            </a:r>
            <a:r>
              <a:rPr lang="zh-TW" altLang="en-US" dirty="0" smtClean="0"/>
              <a:t>功能</a:t>
            </a:r>
            <a:endParaRPr lang="en-US" altLang="zh-TW" dirty="0" smtClean="0"/>
          </a:p>
          <a:p>
            <a:r>
              <a:rPr lang="zh-TW" altLang="en-US" dirty="0"/>
              <a:t>計費單日報表</a:t>
            </a:r>
          </a:p>
          <a:p>
            <a:r>
              <a:rPr lang="zh-TW" altLang="en-US" dirty="0" smtClean="0"/>
              <a:t>收入日報表</a:t>
            </a:r>
            <a:endParaRPr lang="en-US" altLang="zh-TW" dirty="0" smtClean="0"/>
          </a:p>
          <a:p>
            <a:r>
              <a:rPr lang="zh-TW" altLang="en-US" dirty="0"/>
              <a:t>計費單自動扣款日</a:t>
            </a:r>
            <a:r>
              <a:rPr lang="zh-TW" altLang="en-US" dirty="0" smtClean="0"/>
              <a:t>設定</a:t>
            </a:r>
            <a:endParaRPr lang="zh-TW" altLang="en-US" dirty="0"/>
          </a:p>
          <a:p>
            <a:r>
              <a:rPr lang="zh-TW" altLang="en-US" dirty="0"/>
              <a:t>回執聯查詢功能</a:t>
            </a:r>
            <a:endParaRPr lang="en-US" altLang="zh-TW" dirty="0"/>
          </a:p>
          <a:p>
            <a:r>
              <a:rPr lang="zh-TW" altLang="en-US" dirty="0"/>
              <a:t>銀行自動扣款紀錄查詢</a:t>
            </a:r>
            <a:endParaRPr lang="en-US" altLang="zh-TW" dirty="0"/>
          </a:p>
          <a:p>
            <a:r>
              <a:rPr lang="zh-TW" altLang="en-US" dirty="0"/>
              <a:t>銀行即時銷帳紀錄查詢</a:t>
            </a:r>
            <a:endParaRPr lang="en-US" altLang="zh-TW" dirty="0"/>
          </a:p>
          <a:p>
            <a:r>
              <a:rPr lang="zh-TW" altLang="en-US" dirty="0"/>
              <a:t>電子支付資料統計</a:t>
            </a:r>
            <a:r>
              <a:rPr lang="zh-TW" altLang="en-US" dirty="0" smtClean="0"/>
              <a:t>查詢</a:t>
            </a:r>
            <a:endParaRPr lang="en-US" altLang="zh-TW" dirty="0"/>
          </a:p>
        </p:txBody>
      </p:sp>
      <p:sp>
        <p:nvSpPr>
          <p:cNvPr id="7" name="Rectangle 59"/>
          <p:cNvSpPr/>
          <p:nvPr/>
        </p:nvSpPr>
        <p:spPr>
          <a:xfrm>
            <a:off x="149043" y="1131321"/>
            <a:ext cx="5758273" cy="3620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28600" algn="ctr">
              <a:lnSpc>
                <a:spcPct val="90000"/>
              </a:lnSpc>
              <a:spcBef>
                <a:spcPts val="1800"/>
              </a:spcBef>
              <a:buSzPct val="100000"/>
              <a:defRPr/>
            </a:pPr>
            <a:r>
              <a:rPr lang="zh-TW" altLang="en-US" sz="2000" b="1" dirty="0" smtClean="0"/>
              <a:t>支付平台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6197600" y="1532780"/>
            <a:ext cx="2763019" cy="3314991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16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</a:pPr>
            <a:r>
              <a:rPr lang="zh-TW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</a:t>
            </a:r>
            <a:r>
              <a:rPr lang="zh-TW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發票查詢功能</a:t>
            </a:r>
            <a:endParaRPr lang="en-US" altLang="zh-TW" sz="2000" dirty="0" smtClean="0">
              <a:solidFill>
                <a:schemeClr val="tx1">
                  <a:lumMod val="90000"/>
                  <a:lumOff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16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</a:pPr>
            <a:r>
              <a:rPr lang="zh-TW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折讓單查詢功能</a:t>
            </a:r>
            <a:endParaRPr lang="en-US" altLang="zh-TW" sz="2000" dirty="0" smtClean="0">
              <a:solidFill>
                <a:schemeClr val="tx1">
                  <a:lumMod val="90000"/>
                  <a:lumOff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</a:pPr>
            <a:r>
              <a:rPr lang="zh-TW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電子發票統計表功能</a:t>
            </a:r>
            <a:endParaRPr lang="en-US" altLang="zh-TW" sz="2000" dirty="0" smtClean="0">
              <a:solidFill>
                <a:schemeClr val="tx1">
                  <a:lumMod val="90000"/>
                  <a:lumOff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13716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</a:pPr>
            <a:r>
              <a:rPr lang="zh-TW" altLang="en-US" sz="20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折讓單統計表功能</a:t>
            </a:r>
            <a:endParaRPr lang="zh-TW" altLang="en-US" sz="2000" dirty="0">
              <a:solidFill>
                <a:schemeClr val="tx1">
                  <a:lumMod val="90000"/>
                  <a:lumOff val="10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Rectangle 59"/>
          <p:cNvSpPr/>
          <p:nvPr/>
        </p:nvSpPr>
        <p:spPr>
          <a:xfrm>
            <a:off x="6197599" y="1131321"/>
            <a:ext cx="2763020" cy="36201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4320" lvl="0" indent="-228600" algn="ctr">
              <a:lnSpc>
                <a:spcPct val="90000"/>
              </a:lnSpc>
              <a:spcBef>
                <a:spcPts val="1800"/>
              </a:spcBef>
              <a:buSzPct val="100000"/>
              <a:defRPr/>
            </a:pPr>
            <a:r>
              <a:rPr lang="zh-TW" altLang="en-US" sz="2000" b="1" dirty="0" smtClean="0"/>
              <a:t>發票子系統</a:t>
            </a:r>
            <a:endParaRPr lang="en-US" altLang="zh-TW" sz="2000" b="1" dirty="0" smtClean="0">
              <a:solidFill>
                <a:schemeClr val="bg1"/>
              </a:solidFill>
            </a:endParaRP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3164117" y="1532780"/>
            <a:ext cx="2743199" cy="5083707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216000" indent="-228600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▪"/>
              <a:defRPr sz="2000">
                <a:solidFill>
                  <a:schemeClr val="tx1">
                    <a:lumMod val="90000"/>
                    <a:lumOff val="10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</a:lstStyle>
          <a:p>
            <a:r>
              <a:rPr lang="zh-TW" altLang="en-US" dirty="0"/>
              <a:t>計費</a:t>
            </a:r>
            <a:r>
              <a:rPr lang="zh-TW" altLang="en-US" dirty="0"/>
              <a:t>單分拆處理</a:t>
            </a:r>
            <a:endParaRPr lang="en-US" altLang="zh-TW" dirty="0"/>
          </a:p>
          <a:p>
            <a:r>
              <a:rPr lang="zh-TW" altLang="en-US" dirty="0"/>
              <a:t>計費單重計</a:t>
            </a:r>
            <a:r>
              <a:rPr lang="zh-TW" altLang="en-US" dirty="0"/>
              <a:t>處理</a:t>
            </a:r>
            <a:endParaRPr lang="en-US" altLang="zh-TW" dirty="0"/>
          </a:p>
          <a:p>
            <a:r>
              <a:rPr lang="zh-TW" altLang="en-US" dirty="0"/>
              <a:t>負額計費單處理</a:t>
            </a:r>
            <a:endParaRPr lang="en-US" altLang="zh-TW" dirty="0"/>
          </a:p>
          <a:p>
            <a:r>
              <a:rPr lang="zh-TW" altLang="en-US" dirty="0"/>
              <a:t>暫收款退款申請</a:t>
            </a:r>
            <a:r>
              <a:rPr lang="zh-TW" altLang="en-US" dirty="0"/>
              <a:t>作業</a:t>
            </a:r>
            <a:endParaRPr lang="en-US" altLang="zh-TW" dirty="0"/>
          </a:p>
          <a:p>
            <a:r>
              <a:rPr lang="zh-TW" altLang="en-US" dirty="0"/>
              <a:t>買受人變更作業</a:t>
            </a:r>
            <a:endParaRPr lang="en-US" altLang="zh-TW" dirty="0"/>
          </a:p>
          <a:p>
            <a:r>
              <a:rPr lang="zh-TW" altLang="en-US" dirty="0"/>
              <a:t>發票作廢重計處理</a:t>
            </a:r>
            <a:endParaRPr lang="en-US" altLang="zh-TW" dirty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0355" y="2426788"/>
            <a:ext cx="7132320" cy="1233424"/>
          </a:xfrm>
        </p:spPr>
        <p:txBody>
          <a:bodyPr/>
          <a:lstStyle/>
          <a:p>
            <a:pPr algn="ctr"/>
            <a:r>
              <a:rPr lang="zh-TW" altLang="en-US" dirty="0" smtClean="0"/>
              <a:t>案例展示</a:t>
            </a:r>
            <a:r>
              <a:rPr lang="en-US" altLang="zh-TW" dirty="0" smtClean="0"/>
              <a:t>-</a:t>
            </a:r>
            <a:r>
              <a:rPr lang="zh-TW" altLang="en-US" dirty="0" smtClean="0"/>
              <a:t>一般作業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7</a:t>
            </a:fld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181327"/>
            <a:ext cx="8824686" cy="4308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67360"/>
            <a:ext cx="9144000" cy="706347"/>
          </a:xfrm>
        </p:spPr>
        <p:txBody>
          <a:bodyPr/>
          <a:lstStyle/>
          <a:p>
            <a:pPr algn="ctr"/>
            <a:r>
              <a:rPr lang="zh-TW" altLang="en-US" dirty="0" smtClean="0"/>
              <a:t>計費單轉繳款單作業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49032-2A07-4AE8-BA90-74324CAE0C87}" type="slidenum">
              <a:rPr lang="en-US" altLang="zh-TW" smtClean="0"/>
              <a:pPr/>
              <a:t>8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95942" y="5629746"/>
            <a:ext cx="882468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計費單費用別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需相同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，才能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轉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成同一張繳款單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824836" y="2336801"/>
            <a:ext cx="1010460" cy="3537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3585028" y="3062515"/>
            <a:ext cx="798286" cy="123371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4383314" y="3062515"/>
            <a:ext cx="1451428" cy="123371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/>
        </p:nvSpPr>
        <p:spPr>
          <a:xfrm>
            <a:off x="8064500" y="2690586"/>
            <a:ext cx="723900" cy="50437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文字方塊 13"/>
          <p:cNvSpPr txBox="1"/>
          <p:nvPr/>
        </p:nvSpPr>
        <p:spPr>
          <a:xfrm>
            <a:off x="195942" y="6029856"/>
            <a:ext cx="8824686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如有新增買受人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資料，需點選買受人資料重整，取得最新的</a:t>
            </a:r>
            <a:r>
              <a:rPr lang="zh-TW" altLang="en-US" sz="20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買受人</a:t>
            </a:r>
            <a:r>
              <a:rPr lang="zh-TW" altLang="en-US" sz="20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zh-TW" altLang="en-US" sz="20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Yellow 16x9">
  <a:themeElements>
    <a:clrScheme name="Banded_Design_Yellow">
      <a:dk1>
        <a:srgbClr val="323232"/>
      </a:dk1>
      <a:lt1>
        <a:sysClr val="window" lastClr="FFFFFF"/>
      </a:lt1>
      <a:dk2>
        <a:srgbClr val="000000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Microsoft JhengHei UI">
      <a:majorFont>
        <a:latin typeface="Microsoft JhengHei UI"/>
        <a:ea typeface="Microsoft JhengHei UI"/>
        <a:cs typeface=""/>
      </a:majorFont>
      <a:minorFont>
        <a:latin typeface="Microsoft JhengHei UI"/>
        <a:ea typeface="Microsoft JhengHei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nded_Design_Yellow_TP102900996" id="{AB4870CB-06BC-483D-898D-CB6E678212C7}" vid="{2ED2B3FE-BC13-4C0A-890E-57CB699DBA16}"/>
    </a:ext>
  </a:extLst>
</a:theme>
</file>

<file path=ppt/theme/theme2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Yellow">
      <a:dk1>
        <a:srgbClr val="595959"/>
      </a:dk1>
      <a:lt1>
        <a:sysClr val="window" lastClr="FFFFFF"/>
      </a:lt1>
      <a:dk2>
        <a:srgbClr val="323232"/>
      </a:dk2>
      <a:lt2>
        <a:srgbClr val="E5E8E8"/>
      </a:lt2>
      <a:accent1>
        <a:srgbClr val="FFCD36"/>
      </a:accent1>
      <a:accent2>
        <a:srgbClr val="F29E3E"/>
      </a:accent2>
      <a:accent3>
        <a:srgbClr val="83C546"/>
      </a:accent3>
      <a:accent4>
        <a:srgbClr val="52C1CA"/>
      </a:accent4>
      <a:accent5>
        <a:srgbClr val="7384CA"/>
      </a:accent5>
      <a:accent6>
        <a:srgbClr val="DA6A89"/>
      </a:accent6>
      <a:hlink>
        <a:srgbClr val="88CACA"/>
      </a:hlink>
      <a:folHlink>
        <a:srgbClr val="91A7CA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66677B1-365E-411F-9971-C788BC2975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黃色橫紋設計簡報 (寬螢幕)</Template>
  <TotalTime>0</TotalTime>
  <Words>1178</Words>
  <Application>Microsoft Office PowerPoint</Application>
  <PresentationFormat>如螢幕大小 (4:3)</PresentationFormat>
  <Paragraphs>456</Paragraphs>
  <Slides>51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51</vt:i4>
      </vt:variant>
    </vt:vector>
  </HeadingPairs>
  <TitlesOfParts>
    <vt:vector size="52" baseType="lpstr">
      <vt:lpstr>Banded Design Yellow 16x9</vt:lpstr>
      <vt:lpstr>PowerPoint 簡報</vt:lpstr>
      <vt:lpstr>課程大綱</vt:lpstr>
      <vt:lpstr>支付情境說明-臨櫃作業</vt:lpstr>
      <vt:lpstr>PowerPoint 簡報</vt:lpstr>
      <vt:lpstr>PowerPoint 簡報</vt:lpstr>
      <vt:lpstr>各項收入費用別在各系統的適用說明</vt:lpstr>
      <vt:lpstr>支付平台及發票子系統功能</vt:lpstr>
      <vt:lpstr>案例展示-一般作業</vt:lpstr>
      <vt:lpstr>計費單轉繳款單作業</vt:lpstr>
      <vt:lpstr>買受人維護作業</vt:lpstr>
      <vt:lpstr>繳款單明細資料</vt:lpstr>
      <vt:lpstr>繳款單</vt:lpstr>
      <vt:lpstr>繳款單條碼臨櫃確收</vt:lpstr>
      <vt:lpstr>繳款單條碼臨櫃確收</vt:lpstr>
      <vt:lpstr>電子發票證明聯(二維條碼)</vt:lpstr>
      <vt:lpstr>計費單查詢功能</vt:lpstr>
      <vt:lpstr>繳款單查詢功能</vt:lpstr>
      <vt:lpstr>回執聯查詢功能</vt:lpstr>
      <vt:lpstr>銀行銷帳紀錄查詢</vt:lpstr>
      <vt:lpstr>銀行自動扣款紀錄查詢</vt:lpstr>
      <vt:lpstr>電子支付資料統計查詢功能</vt:lpstr>
      <vt:lpstr>計費單日報表</vt:lpstr>
      <vt:lpstr>計費單日報表</vt:lpstr>
      <vt:lpstr>計費單日合計表</vt:lpstr>
      <vt:lpstr>收入日報表</vt:lpstr>
      <vt:lpstr>收入日報表-類型1</vt:lpstr>
      <vt:lpstr>收入日報表-類型2</vt:lpstr>
      <vt:lpstr>計費單自動扣款日設定</vt:lpstr>
      <vt:lpstr>案例展示-異常處理作業</vt:lpstr>
      <vt:lpstr>計費單分拆處理</vt:lpstr>
      <vt:lpstr>計費單重計處理 (未繳計費單作廢重計)</vt:lpstr>
      <vt:lpstr>計費單重計處理 (已繳計費單)</vt:lpstr>
      <vt:lpstr>負額計費單處理(2-1)</vt:lpstr>
      <vt:lpstr>負額計費單處理(2-2)</vt:lpstr>
      <vt:lpstr>暫收款退款申請作業 (1/2) </vt:lpstr>
      <vt:lpstr>暫收款退款申請作業 (2/2) </vt:lpstr>
      <vt:lpstr>買受人變更作業(發票尚未上傳 1/2)</vt:lpstr>
      <vt:lpstr>買受人變更作業(發票尚未上傳 2/2)</vt:lpstr>
      <vt:lpstr>買受人變更作業(發票已上傳 1/2)</vt:lpstr>
      <vt:lpstr>買受人變更作業(發票已上傳 2/2)</vt:lpstr>
      <vt:lpstr>發票作廢重計處理(發票未上傳)</vt:lpstr>
      <vt:lpstr>發票作廢重計處理(發票已上傳)</vt:lpstr>
      <vt:lpstr>案例展示-電子發票</vt:lpstr>
      <vt:lpstr>電子發票查詢功能 (1/2)</vt:lpstr>
      <vt:lpstr>電子發票查詢功能 (2/2)</vt:lpstr>
      <vt:lpstr>電子發票統計表功能 (1/2)</vt:lpstr>
      <vt:lpstr>電子發票統計表功能 (2/2)</vt:lpstr>
      <vt:lpstr>折讓單查詢功能</vt:lpstr>
      <vt:lpstr>折讓單統計表功能 (1/2)</vt:lpstr>
      <vt:lpstr>折讓單統計表功能 (2/2)</vt:lpstr>
      <vt:lpstr>問題提問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2014-03-04T07:13:17Z</dcterms:created>
  <dcterms:modified xsi:type="dcterms:W3CDTF">2016-09-02T11:58:38Z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TC029009979991</vt:lpwstr>
  </property>
</Properties>
</file>