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2"/>
  </p:sldMasterIdLst>
  <p:notesMasterIdLst>
    <p:notesMasterId r:id="rId38"/>
  </p:notesMasterIdLst>
  <p:handoutMasterIdLst>
    <p:handoutMasterId r:id="rId39"/>
  </p:handoutMasterIdLst>
  <p:sldIdLst>
    <p:sldId id="256" r:id="rId3"/>
    <p:sldId id="393" r:id="rId4"/>
    <p:sldId id="435" r:id="rId5"/>
    <p:sldId id="413" r:id="rId6"/>
    <p:sldId id="434" r:id="rId7"/>
    <p:sldId id="415" r:id="rId8"/>
    <p:sldId id="436" r:id="rId9"/>
    <p:sldId id="437" r:id="rId10"/>
    <p:sldId id="439" r:id="rId11"/>
    <p:sldId id="440" r:id="rId12"/>
    <p:sldId id="441" r:id="rId13"/>
    <p:sldId id="416" r:id="rId14"/>
    <p:sldId id="442" r:id="rId15"/>
    <p:sldId id="417" r:id="rId16"/>
    <p:sldId id="443" r:id="rId17"/>
    <p:sldId id="419" r:id="rId18"/>
    <p:sldId id="444" r:id="rId19"/>
    <p:sldId id="445" r:id="rId20"/>
    <p:sldId id="451" r:id="rId21"/>
    <p:sldId id="452" r:id="rId22"/>
    <p:sldId id="446" r:id="rId23"/>
    <p:sldId id="432" r:id="rId24"/>
    <p:sldId id="447" r:id="rId25"/>
    <p:sldId id="448" r:id="rId26"/>
    <p:sldId id="449" r:id="rId27"/>
    <p:sldId id="433" r:id="rId28"/>
    <p:sldId id="453" r:id="rId29"/>
    <p:sldId id="454" r:id="rId30"/>
    <p:sldId id="455" r:id="rId31"/>
    <p:sldId id="456" r:id="rId32"/>
    <p:sldId id="457" r:id="rId33"/>
    <p:sldId id="458" r:id="rId34"/>
    <p:sldId id="459" r:id="rId35"/>
    <p:sldId id="460" r:id="rId36"/>
    <p:sldId id="42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47AE4E0-E9B3-4428-8B50-A29E8DF8C1B4}">
          <p14:sldIdLst>
            <p14:sldId id="256"/>
            <p14:sldId id="393"/>
          </p14:sldIdLst>
        </p14:section>
        <p14:section name="進口貨作業" id="{0E44D046-1833-4C43-ACD3-067323985CAE}">
          <p14:sldIdLst>
            <p14:sldId id="435"/>
            <p14:sldId id="413"/>
            <p14:sldId id="434"/>
            <p14:sldId id="415"/>
            <p14:sldId id="436"/>
            <p14:sldId id="437"/>
            <p14:sldId id="439"/>
            <p14:sldId id="440"/>
            <p14:sldId id="441"/>
            <p14:sldId id="416"/>
            <p14:sldId id="442"/>
            <p14:sldId id="417"/>
            <p14:sldId id="443"/>
            <p14:sldId id="419"/>
            <p14:sldId id="444"/>
            <p14:sldId id="445"/>
            <p14:sldId id="451"/>
            <p14:sldId id="452"/>
          </p14:sldIdLst>
        </p14:section>
        <p14:section name="出口作業" id="{38C989C7-2C26-45F5-A358-2BF37A667DC0}">
          <p14:sldIdLst>
            <p14:sldId id="446"/>
            <p14:sldId id="432"/>
            <p14:sldId id="447"/>
            <p14:sldId id="448"/>
            <p14:sldId id="449"/>
            <p14:sldId id="433"/>
            <p14:sldId id="453"/>
            <p14:sldId id="454"/>
            <p14:sldId id="455"/>
            <p14:sldId id="456"/>
            <p14:sldId id="457"/>
            <p14:sldId id="458"/>
            <p14:sldId id="459"/>
            <p14:sldId id="460"/>
            <p14:sldId id="429"/>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3FB"/>
    <a:srgbClr val="94C0F1"/>
    <a:srgbClr val="7D9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3" autoAdjust="0"/>
    <p:restoredTop sz="94660" autoAdjust="0"/>
  </p:normalViewPr>
  <p:slideViewPr>
    <p:cSldViewPr snapToGrid="0">
      <p:cViewPr varScale="1">
        <p:scale>
          <a:sx n="77" d="100"/>
          <a:sy n="77" d="100"/>
        </p:scale>
        <p:origin x="1288" y="52"/>
      </p:cViewPr>
      <p:guideLst>
        <p:guide pos="3840"/>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FD9D2DDA-69D8-473F-A583-B6774B31A77B}" type="datetimeFigureOut">
              <a:rPr lang="en-US" altLang="zh-TW"/>
              <a:t>5/5/2017</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02392CCB-FF08-4D29-8DA3-E1FD86044808}" type="slidenum">
              <a:rPr lang="zh-TW"/>
              <a:t>‹#›</a:t>
            </a:fld>
            <a:endParaRPr lang="zh-TW"/>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A01F6DFB-6833-46E4-B515-70E0D9178056}" type="datetimeFigureOut">
              <a:t>2017/5/5</a:t>
            </a:fld>
            <a:endParaRPr lang="zh-TW"/>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958706C7-F2C3-48B6-8A22-C484D800B5D4}" type="slidenum">
              <a:t>‹#›</a:t>
            </a:fld>
            <a:endParaRPr lang="zh-TW"/>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71550" y="2079812"/>
            <a:ext cx="7200900" cy="1724092"/>
          </a:xfrm>
        </p:spPr>
        <p:txBody>
          <a:bodyPr anchor="b"/>
          <a:lstStyle>
            <a:lvl1pPr algn="ctr" latinLnBrk="0">
              <a:defRPr lang="zh-TW" sz="5400"/>
            </a:lvl1pPr>
          </a:lstStyle>
          <a:p>
            <a:r>
              <a:rPr lang="zh-TW" altLang="en-US" smtClean="0"/>
              <a:t>按一下以編輯母片標題樣式</a:t>
            </a:r>
            <a:endParaRPr lang="zh-TW"/>
          </a:p>
        </p:txBody>
      </p:sp>
      <p:sp>
        <p:nvSpPr>
          <p:cNvPr id="3" name="副標題 2"/>
          <p:cNvSpPr>
            <a:spLocks noGrp="1"/>
          </p:cNvSpPr>
          <p:nvPr>
            <p:ph type="subTitle" idx="1"/>
          </p:nvPr>
        </p:nvSpPr>
        <p:spPr>
          <a:xfrm>
            <a:off x="971550" y="3959352"/>
            <a:ext cx="7200900" cy="914400"/>
          </a:xfrm>
        </p:spPr>
        <p:txBody>
          <a:bodyPr>
            <a:normAutofit/>
          </a:bodyPr>
          <a:lstStyle>
            <a:lvl1pPr marL="0" indent="0" algn="ctr" latinLnBrk="0">
              <a:spcBef>
                <a:spcPts val="0"/>
              </a:spcBef>
              <a:buNone/>
              <a:defRPr lang="zh-TW" sz="2000"/>
            </a:lvl1pPr>
            <a:lvl2pPr marL="457200" indent="0" algn="ctr" latinLnBrk="0">
              <a:buNone/>
              <a:defRPr lang="zh-TW" sz="2800"/>
            </a:lvl2pPr>
            <a:lvl3pPr marL="914400" indent="0" algn="ctr" latinLnBrk="0">
              <a:buNone/>
              <a:defRPr lang="zh-TW" sz="2400"/>
            </a:lvl3pPr>
            <a:lvl4pPr marL="1371600" indent="0" algn="ctr" latinLnBrk="0">
              <a:buNone/>
              <a:defRPr lang="zh-TW" sz="2000"/>
            </a:lvl4pPr>
            <a:lvl5pPr marL="1828800" indent="0" algn="ctr" latinLnBrk="0">
              <a:buNone/>
              <a:defRPr lang="zh-TW" sz="2000"/>
            </a:lvl5pPr>
            <a:lvl6pPr marL="2286000" indent="0" algn="ctr" latinLnBrk="0">
              <a:buNone/>
              <a:defRPr lang="zh-TW" sz="2000"/>
            </a:lvl6pPr>
            <a:lvl7pPr marL="2743200" indent="0" algn="ctr" latinLnBrk="0">
              <a:buNone/>
              <a:defRPr lang="zh-TW" sz="2000"/>
            </a:lvl7pPr>
            <a:lvl8pPr marL="3200400" indent="0" algn="ctr" latinLnBrk="0">
              <a:buNone/>
              <a:defRPr lang="zh-TW" sz="2000"/>
            </a:lvl8pPr>
            <a:lvl9pPr marL="3657600" indent="0" algn="ctr" latinLnBrk="0">
              <a:buNone/>
              <a:defRPr lang="zh-TW" sz="2000"/>
            </a:lvl9pPr>
          </a:lstStyle>
          <a:p>
            <a:r>
              <a:rPr lang="zh-TW" altLang="en-US" smtClean="0"/>
              <a:t>按一下以編輯母片副標題樣式</a:t>
            </a:r>
            <a:endParaRPr lang="zh-TW"/>
          </a:p>
        </p:txBody>
      </p:sp>
      <p:sp>
        <p:nvSpPr>
          <p:cNvPr id="4" name="矩形 3"/>
          <p:cNvSpPr/>
          <p:nvPr userDrawn="1"/>
        </p:nvSpPr>
        <p:spPr>
          <a:xfrm>
            <a:off x="7837102" y="6519007"/>
            <a:ext cx="335348" cy="230832"/>
          </a:xfrm>
          <a:prstGeom prst="rect">
            <a:avLst/>
          </a:prstGeom>
        </p:spPr>
        <p:txBody>
          <a:bodyPr wrap="none">
            <a:spAutoFit/>
          </a:bodyPr>
          <a:lstStyle/>
          <a:p>
            <a:fld id="{FC749032-2A07-4AE8-BA90-74324CAE0C87}" type="slidenum">
              <a:rPr lang="en-US" altLang="zh-TW" sz="900" baseline="0" smtClean="0"/>
              <a:pPr/>
              <a:t>‹#›</a:t>
            </a:fld>
            <a:endParaRPr lang="zh-TW" altLang="en-US" sz="900" baseline="0" dirty="0"/>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垂直文字版面配置區 2"/>
          <p:cNvSpPr>
            <a:spLocks noGrp="1"/>
          </p:cNvSpPr>
          <p:nvPr>
            <p:ph type="body" orient="vert" idx="1"/>
          </p:nvPr>
        </p:nvSpPr>
        <p:spPr/>
        <p:txBody>
          <a:bodyPr vert="eaVert"/>
          <a:lstStyle>
            <a:lvl5pPr latinLnBrk="0">
              <a:defRPr lang="zh-TW"/>
            </a:lvl5pPr>
            <a:lvl6pPr latinLnBrk="0">
              <a:defRPr lang="zh-TW"/>
            </a:lvl6pPr>
            <a:lvl7pPr latinLnBrk="0">
              <a:defRPr lang="zh-TW"/>
            </a:lvl7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675" y="274638"/>
            <a:ext cx="1971675" cy="5897562"/>
          </a:xfrm>
        </p:spPr>
        <p:txBody>
          <a:bodyPr vert="eaVert"/>
          <a:lstStyle/>
          <a:p>
            <a:r>
              <a:rPr lang="zh-TW" altLang="en-US" smtClean="0"/>
              <a:t>按一下以編輯母片標題樣式</a:t>
            </a:r>
            <a:endParaRPr lang="zh-TW"/>
          </a:p>
        </p:txBody>
      </p:sp>
      <p:sp>
        <p:nvSpPr>
          <p:cNvPr id="3" name="垂直文字版面配置區 2"/>
          <p:cNvSpPr>
            <a:spLocks noGrp="1"/>
          </p:cNvSpPr>
          <p:nvPr>
            <p:ph type="body" orient="vert" idx="1"/>
          </p:nvPr>
        </p:nvSpPr>
        <p:spPr>
          <a:xfrm>
            <a:off x="628650" y="274638"/>
            <a:ext cx="5800725" cy="58975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6" name="投影片編號版面配置區 5"/>
          <p:cNvSpPr>
            <a:spLocks noGrp="1"/>
          </p:cNvSpPr>
          <p:nvPr>
            <p:ph type="sldNum" sz="quarter" idx="12"/>
          </p:nvPr>
        </p:nvSpPr>
        <p:spPr>
          <a:xfrm>
            <a:off x="7667012" y="6524785"/>
            <a:ext cx="471148" cy="263471"/>
          </a:xfrm>
        </p:spPr>
        <p:txBody>
          <a:bodyPr/>
          <a:lstStyle>
            <a:lvl1pPr>
              <a:defRPr baseline="0"/>
            </a:lvl1pPr>
          </a:lstStyle>
          <a:p>
            <a:fld id="{FC749032-2A07-4AE8-BA90-74324CAE0C87}" type="slidenum">
              <a:rPr lang="en-US" altLang="zh-TW" smtClean="0"/>
              <a:pPr/>
              <a:t>‹#›</a:t>
            </a:fld>
            <a:endParaRPr lang="zh-TW" altLang="en-US" dirty="0"/>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0634" y="158944"/>
            <a:ext cx="1383845" cy="389736"/>
          </a:xfrm>
          <a:prstGeom prst="rect">
            <a:avLst/>
          </a:prstGeom>
        </p:spPr>
      </p:pic>
      <p:sp>
        <p:nvSpPr>
          <p:cNvPr id="12" name="矩形 11"/>
          <p:cNvSpPr/>
          <p:nvPr userDrawn="1"/>
        </p:nvSpPr>
        <p:spPr>
          <a:xfrm>
            <a:off x="0" y="-27384"/>
            <a:ext cx="9144000" cy="144016"/>
          </a:xfrm>
          <a:prstGeom prst="rect">
            <a:avLst/>
          </a:prstGeom>
          <a:solidFill>
            <a:srgbClr val="446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userDrawn="1"/>
        </p:nvGrpSpPr>
        <p:grpSpPr>
          <a:xfrm>
            <a:off x="0" y="87261"/>
            <a:ext cx="5041900" cy="530131"/>
            <a:chOff x="238124" y="6017787"/>
            <a:chExt cx="6603418" cy="768555"/>
          </a:xfrm>
        </p:grpSpPr>
        <p:sp>
          <p:nvSpPr>
            <p:cNvPr id="16" name="橢圓 15"/>
            <p:cNvSpPr/>
            <p:nvPr/>
          </p:nvSpPr>
          <p:spPr>
            <a:xfrm>
              <a:off x="6072987" y="6017787"/>
              <a:ext cx="768555" cy="768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4" y="6051879"/>
              <a:ext cx="2801485" cy="700371"/>
            </a:xfrm>
            <a:prstGeom prst="rect">
              <a:avLst/>
            </a:prstGeom>
          </p:spPr>
        </p:pic>
      </p:gr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71550" y="2130552"/>
            <a:ext cx="7200900" cy="2359152"/>
          </a:xfrm>
        </p:spPr>
        <p:txBody>
          <a:bodyPr anchor="b">
            <a:normAutofit/>
          </a:bodyPr>
          <a:lstStyle>
            <a:lvl1pPr algn="ctr" latinLnBrk="0">
              <a:defRPr lang="zh-TW" sz="5400" b="1"/>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971550" y="4572000"/>
            <a:ext cx="7200900" cy="841248"/>
          </a:xfrm>
        </p:spPr>
        <p:txBody>
          <a:bodyPr anchor="t"/>
          <a:lstStyle>
            <a:lvl1pPr marL="0" indent="0" algn="ctr" latinLnBrk="0">
              <a:spcBef>
                <a:spcPts val="0"/>
              </a:spcBef>
              <a:buNone/>
              <a:defRPr lang="zh-TW" sz="2000">
                <a:solidFill>
                  <a:schemeClr val="tx1">
                    <a:lumMod val="90000"/>
                    <a:lumOff val="10000"/>
                  </a:schemeClr>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005840" y="1901952"/>
            <a:ext cx="342900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4709160" y="1901952"/>
            <a:ext cx="3429000" cy="4123944"/>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文字版面配置區 2"/>
          <p:cNvSpPr>
            <a:spLocks noGrp="1"/>
          </p:cNvSpPr>
          <p:nvPr>
            <p:ph type="body" idx="1"/>
          </p:nvPr>
        </p:nvSpPr>
        <p:spPr>
          <a:xfrm>
            <a:off x="1005840" y="1837464"/>
            <a:ext cx="3429000" cy="766588"/>
          </a:xfrm>
        </p:spPr>
        <p:txBody>
          <a:bodyPr anchor="ctr">
            <a:normAutofit/>
          </a:bodyPr>
          <a:lstStyle>
            <a:lvl1pPr marL="0" indent="0" latinLnBrk="0">
              <a:spcBef>
                <a:spcPts val="0"/>
              </a:spcBef>
              <a:buNone/>
              <a:defRPr lang="zh-TW" sz="2200" b="1">
                <a:solidFill>
                  <a:schemeClr val="tx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005840" y="2740733"/>
            <a:ext cx="3429000" cy="3288847"/>
          </a:xfrm>
        </p:spPr>
        <p:txBody>
          <a:bodyPr>
            <a:normAutofit/>
          </a:bodyPr>
          <a:lstStyle>
            <a:lvl1pPr latinLnBrk="0">
              <a:defRPr lang="zh-TW" sz="1800"/>
            </a:lvl1pPr>
            <a:lvl2pPr latinLnBrk="0">
              <a:defRPr lang="zh-TW" sz="1600"/>
            </a:lvl2pPr>
            <a:lvl3pPr latinLnBrk="0">
              <a:defRPr lang="zh-TW" sz="1400"/>
            </a:lvl3pPr>
            <a:lvl4pPr latinLnBrk="0">
              <a:defRPr lang="zh-TW" sz="1200"/>
            </a:lvl4pPr>
            <a:lvl5pPr latinLnBrk="0">
              <a:defRPr lang="zh-TW" sz="1200"/>
            </a:lvl5pPr>
            <a:lvl6pPr latinLnBrk="0">
              <a:defRPr lang="zh-TW" sz="1200"/>
            </a:lvl6pPr>
            <a:lvl7pPr latinLnBrk="0">
              <a:defRPr lang="zh-TW" sz="1200"/>
            </a:lvl7pPr>
            <a:lvl8pPr latinLnBrk="0">
              <a:defRPr lang="zh-TW" sz="1200"/>
            </a:lvl8pPr>
            <a:lvl9pPr latinLnBrk="0">
              <a:defRPr lang="zh-TW"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4709160" y="1837464"/>
            <a:ext cx="3429000" cy="766588"/>
          </a:xfrm>
        </p:spPr>
        <p:txBody>
          <a:bodyPr anchor="ctr">
            <a:normAutofit/>
          </a:bodyPr>
          <a:lstStyle>
            <a:lvl1pPr marL="0" indent="0" latinLnBrk="0">
              <a:spcBef>
                <a:spcPts val="0"/>
              </a:spcBef>
              <a:buNone/>
              <a:defRPr lang="zh-TW" sz="2200" b="1">
                <a:solidFill>
                  <a:schemeClr val="tx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709160" y="2740733"/>
            <a:ext cx="3429000" cy="3288847"/>
          </a:xfrm>
        </p:spPr>
        <p:txBody>
          <a:bodyPr>
            <a:normAutofit/>
          </a:bodyPr>
          <a:lstStyle>
            <a:lvl1pPr latinLnBrk="0">
              <a:defRPr lang="zh-TW" sz="1800"/>
            </a:lvl1pPr>
            <a:lvl2pPr latinLnBrk="0">
              <a:defRPr lang="zh-TW" sz="1600"/>
            </a:lvl2pPr>
            <a:lvl3pPr latinLnBrk="0">
              <a:defRPr lang="zh-TW" sz="1400"/>
            </a:lvl3pPr>
            <a:lvl4pPr latinLnBrk="0">
              <a:defRPr lang="zh-TW" sz="1200"/>
            </a:lvl4pPr>
            <a:lvl5pPr latinLnBrk="0">
              <a:defRPr lang="zh-TW" sz="1200"/>
            </a:lvl5pPr>
            <a:lvl6pPr latinLnBrk="0">
              <a:defRPr lang="zh-TW" sz="1200"/>
            </a:lvl6pPr>
            <a:lvl7pPr latinLnBrk="0">
              <a:defRPr lang="zh-TW" sz="1200"/>
            </a:lvl7pPr>
            <a:lvl8pPr latinLnBrk="0">
              <a:defRPr lang="zh-TW" sz="1200"/>
            </a:lvl8pPr>
            <a:lvl9pPr latinLnBrk="0">
              <a:defRPr lang="zh-TW"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p>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r>
              <a:rPr lang="zh-TW"/>
              <a:t>
            </a:t>
            </a:r>
            <a:fld id="{FC749032-2A07-4AE8-BA90-74324CAE0C87}" type="slidenum">
              <a:t>‹#›</a:t>
            </a:fld>
            <a:r>
              <a:rPr lang="zh-TW"/>
              <a:t>
            </a:t>
            </a: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群組 4"/>
          <p:cNvGrpSpPr/>
          <p:nvPr/>
        </p:nvGrpSpPr>
        <p:grpSpPr>
          <a:xfrm flipV="1">
            <a:off x="1189" y="0"/>
            <a:ext cx="9141620" cy="377952"/>
            <a:chOff x="-1" y="6480048"/>
            <a:chExt cx="12188827" cy="377952"/>
          </a:xfrm>
        </p:grpSpPr>
        <p:sp>
          <p:nvSpPr>
            <p:cNvPr id="6" name="矩形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7" name="矩形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grpSp>
      <p:sp>
        <p:nvSpPr>
          <p:cNvPr id="2" name="日期版面配置區 1"/>
          <p:cNvSpPr>
            <a:spLocks noGrp="1"/>
          </p:cNvSpPr>
          <p:nvPr>
            <p:ph type="dt" sz="half" idx="10"/>
          </p:nvPr>
        </p:nvSpPr>
        <p:spPr/>
        <p:txBody>
          <a:bodyPr/>
          <a:lstStyle/>
          <a:p>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8" name="群組 7"/>
          <p:cNvGrpSpPr/>
          <p:nvPr/>
        </p:nvGrpSpPr>
        <p:grpSpPr>
          <a:xfrm flipV="1">
            <a:off x="1189" y="0"/>
            <a:ext cx="9141620" cy="377952"/>
            <a:chOff x="-1" y="6480048"/>
            <a:chExt cx="12188827" cy="377952"/>
          </a:xfrm>
        </p:grpSpPr>
        <p:sp>
          <p:nvSpPr>
            <p:cNvPr id="9" name="矩形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10" name="矩形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grpSp>
      <p:sp>
        <p:nvSpPr>
          <p:cNvPr id="2" name="標題 1"/>
          <p:cNvSpPr>
            <a:spLocks noGrp="1"/>
          </p:cNvSpPr>
          <p:nvPr>
            <p:ph type="title"/>
          </p:nvPr>
        </p:nvSpPr>
        <p:spPr>
          <a:xfrm>
            <a:off x="5602986" y="2350008"/>
            <a:ext cx="3154680" cy="1993392"/>
          </a:xfrm>
        </p:spPr>
        <p:txBody>
          <a:bodyPr anchor="b">
            <a:normAutofit/>
          </a:bodyPr>
          <a:lstStyle>
            <a:lvl1pPr latinLnBrk="0">
              <a:defRPr lang="zh-TW" sz="3400" b="1"/>
            </a:lvl1pPr>
          </a:lstStyle>
          <a:p>
            <a:r>
              <a:rPr lang="zh-TW" altLang="en-US" smtClean="0"/>
              <a:t>按一下以編輯母片標題樣式</a:t>
            </a:r>
            <a:endParaRPr lang="zh-TW"/>
          </a:p>
        </p:txBody>
      </p:sp>
      <p:sp>
        <p:nvSpPr>
          <p:cNvPr id="3" name="內容版面配置區 2"/>
          <p:cNvSpPr>
            <a:spLocks noGrp="1"/>
          </p:cNvSpPr>
          <p:nvPr>
            <p:ph idx="1"/>
          </p:nvPr>
        </p:nvSpPr>
        <p:spPr>
          <a:xfrm>
            <a:off x="342900" y="758952"/>
            <a:ext cx="4972050" cy="5330952"/>
          </a:xfrm>
        </p:spPr>
        <p:txBody>
          <a:bodyPr>
            <a:normAutofit/>
          </a:bodyPr>
          <a:lstStyle>
            <a:lvl1pPr latinLnBrk="0">
              <a:defRPr lang="zh-TW" sz="2000"/>
            </a:lvl1pPr>
            <a:lvl2pPr latinLnBrk="0">
              <a:defRPr lang="zh-TW" sz="1800"/>
            </a:lvl2pPr>
            <a:lvl3pPr latinLnBrk="0">
              <a:defRPr lang="zh-TW" sz="1600"/>
            </a:lvl3pPr>
            <a:lvl4pPr latinLnBrk="0">
              <a:defRPr lang="zh-TW" sz="1400"/>
            </a:lvl4pPr>
            <a:lvl5pPr latinLnBrk="0">
              <a:defRPr lang="zh-TW" sz="1400"/>
            </a:lvl5pPr>
            <a:lvl6pPr latinLnBrk="0">
              <a:defRPr lang="zh-TW" sz="1400"/>
            </a:lvl6pPr>
            <a:lvl7pPr latinLnBrk="0">
              <a:defRPr lang="zh-TW" sz="1400"/>
            </a:lvl7pPr>
            <a:lvl8pPr latinLnBrk="0">
              <a:defRPr lang="zh-TW" sz="1400"/>
            </a:lvl8pPr>
            <a:lvl9pPr latinLnBrk="0">
              <a:defRPr lang="zh-TW"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5602986" y="4361688"/>
            <a:ext cx="3154680" cy="1728216"/>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群組 7"/>
          <p:cNvGrpSpPr/>
          <p:nvPr/>
        </p:nvGrpSpPr>
        <p:grpSpPr>
          <a:xfrm flipV="1">
            <a:off x="1189" y="0"/>
            <a:ext cx="9141620" cy="377952"/>
            <a:chOff x="-1" y="6480048"/>
            <a:chExt cx="12188827" cy="377952"/>
          </a:xfrm>
        </p:grpSpPr>
        <p:sp>
          <p:nvSpPr>
            <p:cNvPr id="9" name="矩形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sp>
          <p:nvSpPr>
            <p:cNvPr id="10" name="矩形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TW"/>
            </a:p>
          </p:txBody>
        </p:sp>
      </p:grpSp>
      <p:sp>
        <p:nvSpPr>
          <p:cNvPr id="2" name="標題 1"/>
          <p:cNvSpPr>
            <a:spLocks noGrp="1"/>
          </p:cNvSpPr>
          <p:nvPr>
            <p:ph type="title"/>
          </p:nvPr>
        </p:nvSpPr>
        <p:spPr>
          <a:xfrm>
            <a:off x="5602986" y="2350008"/>
            <a:ext cx="3154680" cy="1993392"/>
          </a:xfrm>
        </p:spPr>
        <p:txBody>
          <a:bodyPr anchor="b">
            <a:normAutofit/>
          </a:bodyPr>
          <a:lstStyle>
            <a:lvl1pPr latinLnBrk="0">
              <a:defRPr lang="zh-TW" sz="3400" b="1"/>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latinLnBrk="0">
              <a:buNone/>
              <a:defRPr lang="zh-TW" sz="20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5602986" y="4361688"/>
            <a:ext cx="3154680" cy="1728216"/>
          </a:xfrm>
        </p:spPr>
        <p:txBody>
          <a:bodyPr>
            <a:normAutofit/>
          </a:bodyPr>
          <a:lstStyle>
            <a:lvl1pPr marL="0" indent="0" latinLnBrk="0">
              <a:spcBef>
                <a:spcPts val="1200"/>
              </a:spcBef>
              <a:buNone/>
              <a:defRPr lang="zh-TW" sz="16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FC749032-2A07-4AE8-BA90-74324CAE0C87}" type="slidenum">
              <a:t>‹#›</a:t>
            </a:fld>
            <a:endParaRPr lang="zh-TW"/>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zh-TW"/>
              <a:t>按一下以編輯母片標題樣式</a:t>
            </a:r>
          </a:p>
        </p:txBody>
      </p:sp>
      <p:sp>
        <p:nvSpPr>
          <p:cNvPr id="3" name="文字版面配置區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latinLnBrk="0">
              <a:defRPr lang="zh-TW" sz="900">
                <a:solidFill>
                  <a:schemeClr val="tx1"/>
                </a:solidFill>
              </a:defRPr>
            </a:lvl1pPr>
          </a:lstStyle>
          <a:p>
            <a:endParaRPr lang="zh-TW"/>
          </a:p>
        </p:txBody>
      </p:sp>
      <p:sp>
        <p:nvSpPr>
          <p:cNvPr id="5" name="頁尾版面配置區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latinLnBrk="0">
              <a:defRPr lang="zh-TW" sz="900">
                <a:solidFill>
                  <a:schemeClr val="tx1"/>
                </a:solidFill>
              </a:defRPr>
            </a:lvl1pPr>
          </a:lstStyle>
          <a:p>
            <a:endParaRPr lang="zh-TW"/>
          </a:p>
        </p:txBody>
      </p:sp>
      <p:sp>
        <p:nvSpPr>
          <p:cNvPr id="6" name="投影片編號版面配置區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latinLnBrk="0">
              <a:defRPr lang="zh-TW" sz="900">
                <a:solidFill>
                  <a:schemeClr val="tx1"/>
                </a:solidFill>
              </a:defRPr>
            </a:lvl1pPr>
          </a:lstStyle>
          <a:p>
            <a:fld id="{FC749032-2A07-4AE8-BA90-74324CAE0C87}" type="slidenum">
              <a:pPr/>
              <a:t>‹#›</a:t>
            </a:fld>
            <a:endParaRPr lang="zh-TW" dirty="0"/>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zh-TW"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字方塊 14"/>
          <p:cNvSpPr txBox="1"/>
          <p:nvPr/>
        </p:nvSpPr>
        <p:spPr>
          <a:xfrm>
            <a:off x="235450" y="5187291"/>
            <a:ext cx="2595582" cy="369332"/>
          </a:xfrm>
          <a:prstGeom prst="rect">
            <a:avLst/>
          </a:prstGeom>
          <a:noFill/>
        </p:spPr>
        <p:txBody>
          <a:bodyPr wrap="none" rtlCol="0">
            <a:spAutoFit/>
          </a:bodyPr>
          <a:lstStyle/>
          <a:p>
            <a:r>
              <a:rPr kumimoji="1" lang="zh-TW" altLang="en-US" dirty="0" smtClean="0">
                <a:solidFill>
                  <a:srgbClr val="2B5487"/>
                </a:solidFill>
                <a:latin typeface="微軟正黑體"/>
                <a:ea typeface="微軟正黑體"/>
                <a:cs typeface="微軟正黑體"/>
              </a:rPr>
              <a:t>檔案日期：</a:t>
            </a:r>
            <a:r>
              <a:rPr kumimoji="1" lang="en-US" altLang="zh-TW" dirty="0" smtClean="0">
                <a:solidFill>
                  <a:srgbClr val="2B5487"/>
                </a:solidFill>
                <a:latin typeface="微軟正黑體"/>
                <a:ea typeface="微軟正黑體"/>
                <a:cs typeface="微軟正黑體"/>
              </a:rPr>
              <a:t>2017/05/01</a:t>
            </a:r>
          </a:p>
        </p:txBody>
      </p:sp>
      <p:sp>
        <p:nvSpPr>
          <p:cNvPr id="17" name="矩形 16"/>
          <p:cNvSpPr/>
          <p:nvPr/>
        </p:nvSpPr>
        <p:spPr>
          <a:xfrm>
            <a:off x="353702" y="4092587"/>
            <a:ext cx="6858000" cy="6986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21" name="橢圓 20"/>
          <p:cNvSpPr/>
          <p:nvPr/>
        </p:nvSpPr>
        <p:spPr>
          <a:xfrm>
            <a:off x="5724128" y="5782347"/>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p:cNvPicPr>
            <a:picLocks noChangeAspect="1"/>
          </p:cNvPicPr>
          <p:nvPr/>
        </p:nvPicPr>
        <p:blipFill rotWithShape="1">
          <a:blip r:embed="rId2" cstate="print">
            <a:extLst>
              <a:ext uri="{28A0092B-C50C-407E-A947-70E740481C1C}">
                <a14:useLocalDpi xmlns:a14="http://schemas.microsoft.com/office/drawing/2010/main" val="0"/>
              </a:ext>
            </a:extLst>
          </a:blip>
          <a:srcRect t="9267" b="11580"/>
          <a:stretch/>
        </p:blipFill>
        <p:spPr>
          <a:xfrm>
            <a:off x="44500" y="0"/>
            <a:ext cx="9099500" cy="3800790"/>
          </a:xfrm>
          <a:prstGeom prst="rect">
            <a:avLst/>
          </a:prstGeom>
        </p:spPr>
      </p:pic>
      <p:cxnSp>
        <p:nvCxnSpPr>
          <p:cNvPr id="27" name="直線接點 26"/>
          <p:cNvCxnSpPr/>
          <p:nvPr/>
        </p:nvCxnSpPr>
        <p:spPr>
          <a:xfrm>
            <a:off x="331452" y="5187291"/>
            <a:ext cx="8525596" cy="0"/>
          </a:xfrm>
          <a:prstGeom prst="line">
            <a:avLst/>
          </a:prstGeom>
          <a:ln w="57150" cmpd="sng">
            <a:solidFill>
              <a:srgbClr val="2B5487"/>
            </a:solidFill>
          </a:ln>
          <a:effectLst/>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6" y="4196878"/>
            <a:ext cx="9144000" cy="6986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31" name="文字方塊 30"/>
          <p:cNvSpPr txBox="1"/>
          <p:nvPr/>
        </p:nvSpPr>
        <p:spPr>
          <a:xfrm>
            <a:off x="353702" y="3733069"/>
            <a:ext cx="8643848" cy="584775"/>
          </a:xfrm>
          <a:prstGeom prst="rect">
            <a:avLst/>
          </a:prstGeom>
          <a:noFill/>
        </p:spPr>
        <p:txBody>
          <a:bodyPr wrap="square" rtlCol="0">
            <a:spAutoFit/>
          </a:bodyPr>
          <a:lstStyle/>
          <a:p>
            <a:r>
              <a:rPr kumimoji="1" lang="zh-TW" altLang="en-US" sz="3200" b="1" dirty="0" smtClean="0">
                <a:solidFill>
                  <a:srgbClr val="2B5487"/>
                </a:solidFill>
                <a:latin typeface="微軟正黑體"/>
                <a:ea typeface="微軟正黑體"/>
                <a:cs typeface="微軟正黑體"/>
              </a:rPr>
              <a:t>課程名稱</a:t>
            </a:r>
            <a:r>
              <a:rPr kumimoji="1" lang="en-US" altLang="zh-TW" sz="3200" b="1" dirty="0" smtClean="0">
                <a:solidFill>
                  <a:srgbClr val="2B5487"/>
                </a:solidFill>
                <a:latin typeface="微軟正黑體"/>
                <a:ea typeface="微軟正黑體"/>
                <a:cs typeface="微軟正黑體"/>
              </a:rPr>
              <a:t>:	</a:t>
            </a:r>
            <a:r>
              <a:rPr kumimoji="1" lang="zh-TW" altLang="en-US" sz="3200" b="1" dirty="0">
                <a:solidFill>
                  <a:srgbClr val="2B5487"/>
                </a:solidFill>
                <a:latin typeface="微軟正黑體"/>
                <a:ea typeface="微軟正黑體"/>
                <a:cs typeface="微軟正黑體"/>
              </a:rPr>
              <a:t>重</a:t>
            </a:r>
            <a:r>
              <a:rPr kumimoji="1" lang="zh-TW" altLang="en-US" sz="3200" b="1" dirty="0" smtClean="0">
                <a:solidFill>
                  <a:srgbClr val="2B5487"/>
                </a:solidFill>
                <a:latin typeface="微軟正黑體"/>
                <a:ea typeface="微軟正黑體"/>
                <a:cs typeface="微軟正黑體"/>
              </a:rPr>
              <a:t>度業者教育訓練教材</a:t>
            </a:r>
            <a:r>
              <a:rPr kumimoji="1" lang="en-US" altLang="zh-TW" sz="3200" b="1" dirty="0" smtClean="0">
                <a:solidFill>
                  <a:srgbClr val="2B5487"/>
                </a:solidFill>
                <a:latin typeface="微軟正黑體"/>
                <a:ea typeface="微軟正黑體"/>
                <a:cs typeface="微軟正黑體"/>
              </a:rPr>
              <a:t>—</a:t>
            </a:r>
            <a:r>
              <a:rPr kumimoji="1" lang="zh-TW" altLang="en-US" sz="3200" b="1" dirty="0" smtClean="0">
                <a:solidFill>
                  <a:srgbClr val="2B5487"/>
                </a:solidFill>
                <a:latin typeface="微軟正黑體"/>
                <a:ea typeface="微軟正黑體"/>
                <a:cs typeface="微軟正黑體"/>
              </a:rPr>
              <a:t>報關業者</a:t>
            </a:r>
            <a:endParaRPr kumimoji="1" lang="en-US" altLang="zh-TW" sz="3200" b="1" dirty="0" smtClean="0">
              <a:solidFill>
                <a:srgbClr val="2B5487"/>
              </a:solidFill>
              <a:latin typeface="微軟正黑體"/>
              <a:ea typeface="微軟正黑體"/>
              <a:cs typeface="微軟正黑體"/>
            </a:endParaRPr>
          </a:p>
        </p:txBody>
      </p:sp>
      <p:grpSp>
        <p:nvGrpSpPr>
          <p:cNvPr id="18" name="群組 17"/>
          <p:cNvGrpSpPr/>
          <p:nvPr/>
        </p:nvGrpSpPr>
        <p:grpSpPr>
          <a:xfrm>
            <a:off x="238124" y="5860137"/>
            <a:ext cx="8725567" cy="997863"/>
            <a:chOff x="238124" y="6017787"/>
            <a:chExt cx="8466227" cy="768555"/>
          </a:xfrm>
        </p:grpSpPr>
        <p:sp>
          <p:nvSpPr>
            <p:cNvPr id="28" name="橢圓 27"/>
            <p:cNvSpPr/>
            <p:nvPr/>
          </p:nvSpPr>
          <p:spPr>
            <a:xfrm>
              <a:off x="6072987" y="6017787"/>
              <a:ext cx="768555" cy="768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9" name="圖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800" y="6027979"/>
              <a:ext cx="2656551" cy="748172"/>
            </a:xfrm>
            <a:prstGeom prst="rect">
              <a:avLst/>
            </a:prstGeom>
          </p:spPr>
        </p:pic>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4" y="6051879"/>
              <a:ext cx="2801485" cy="700371"/>
            </a:xfrm>
            <a:prstGeom prst="rect">
              <a:avLst/>
            </a:prstGeom>
          </p:spPr>
        </p:pic>
      </p:gr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5840" y="1224366"/>
            <a:ext cx="7132320" cy="3820331"/>
          </a:xfrm>
        </p:spPr>
        <p:txBody>
          <a:bodyPr>
            <a:normAutofit/>
          </a:bodyPr>
          <a:lstStyle/>
          <a:p>
            <a:r>
              <a:rPr lang="zh-TW" altLang="en-US" dirty="0" smtClean="0"/>
              <a:t>本畫面提供艙單的單一票貨的傳送</a:t>
            </a:r>
            <a:r>
              <a:rPr lang="en-US" altLang="zh-TW" dirty="0" smtClean="0"/>
              <a:t>/</a:t>
            </a:r>
            <a:r>
              <a:rPr lang="zh-TW" altLang="en-US" dirty="0" smtClean="0"/>
              <a:t>修改歷程查詢 </a:t>
            </a:r>
            <a:endParaRPr lang="en-US" altLang="zh-TW" dirty="0" smtClean="0"/>
          </a:p>
          <a:p>
            <a:r>
              <a:rPr lang="zh-TW" altLang="en-US" dirty="0" smtClean="0"/>
              <a:t>在艙單列表中，選擇一票貨點擊前方的</a:t>
            </a:r>
            <a:endParaRPr lang="en-US" altLang="zh-TW" dirty="0" smtClean="0"/>
          </a:p>
          <a:p>
            <a:r>
              <a:rPr lang="zh-TW" altLang="en-US" dirty="0" smtClean="0"/>
              <a:t>以新開視窗，</a:t>
            </a:r>
            <a:r>
              <a:rPr lang="zh-TW" altLang="en-US" dirty="0"/>
              <a:t>顯示該票貨</a:t>
            </a:r>
            <a:r>
              <a:rPr lang="zh-TW" altLang="en-US" dirty="0" smtClean="0"/>
              <a:t>的接收歷程</a:t>
            </a:r>
            <a:r>
              <a:rPr lang="zh-TW" altLang="en-US" dirty="0" smtClean="0"/>
              <a:t>。</a:t>
            </a:r>
            <a:endParaRPr lang="en-US" altLang="zh-TW" dirty="0" smtClean="0"/>
          </a:p>
          <a:p>
            <a:pPr lvl="2"/>
            <a:endParaRPr lang="en-US" altLang="zh-TW" dirty="0" smtClean="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9</a:t>
            </a:fld>
            <a:endParaRPr lang="zh-TW" altLang="en-US" dirty="0"/>
          </a:p>
        </p:txBody>
      </p:sp>
      <p:sp>
        <p:nvSpPr>
          <p:cNvPr id="5" name="內容版面配置區 3"/>
          <p:cNvSpPr txBox="1">
            <a:spLocks/>
          </p:cNvSpPr>
          <p:nvPr/>
        </p:nvSpPr>
        <p:spPr>
          <a:xfrm>
            <a:off x="581187" y="746901"/>
            <a:ext cx="7941608" cy="47746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艙單查詢與加註（三）</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艙單傳送歷程查詢</a:t>
            </a:r>
          </a:p>
        </p:txBody>
      </p:sp>
      <p:pic>
        <p:nvPicPr>
          <p:cNvPr id="2" name="圖片 1"/>
          <p:cNvPicPr>
            <a:picLocks noChangeAspect="1"/>
          </p:cNvPicPr>
          <p:nvPr/>
        </p:nvPicPr>
        <p:blipFill>
          <a:blip r:embed="rId2"/>
          <a:stretch>
            <a:fillRect/>
          </a:stretch>
        </p:blipFill>
        <p:spPr>
          <a:xfrm>
            <a:off x="5717786" y="1701831"/>
            <a:ext cx="967059" cy="318111"/>
          </a:xfrm>
          <a:prstGeom prst="rect">
            <a:avLst/>
          </a:prstGeom>
        </p:spPr>
      </p:pic>
      <p:pic>
        <p:nvPicPr>
          <p:cNvPr id="7" name="圖片 6"/>
          <p:cNvPicPr>
            <a:picLocks noChangeAspect="1"/>
          </p:cNvPicPr>
          <p:nvPr/>
        </p:nvPicPr>
        <p:blipFill>
          <a:blip r:embed="rId3"/>
          <a:stretch>
            <a:fillRect/>
          </a:stretch>
        </p:blipFill>
        <p:spPr>
          <a:xfrm>
            <a:off x="409836" y="2786015"/>
            <a:ext cx="8546220" cy="3351313"/>
          </a:xfrm>
          <a:prstGeom prst="rect">
            <a:avLst/>
          </a:prstGeom>
        </p:spPr>
      </p:pic>
    </p:spTree>
    <p:extLst>
      <p:ext uri="{BB962C8B-B14F-4D97-AF65-F5344CB8AC3E}">
        <p14:creationId xmlns:p14="http://schemas.microsoft.com/office/powerpoint/2010/main" val="326768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5840" y="1224366"/>
            <a:ext cx="7132320" cy="3820331"/>
          </a:xfrm>
        </p:spPr>
        <p:txBody>
          <a:bodyPr>
            <a:normAutofit/>
          </a:bodyPr>
          <a:lstStyle/>
          <a:p>
            <a:r>
              <a:rPr lang="zh-TW" altLang="en-US" dirty="0" smtClean="0"/>
              <a:t>顯示並且列印該</a:t>
            </a:r>
            <a:r>
              <a:rPr lang="zh-TW" altLang="en-US" dirty="0" smtClean="0"/>
              <a:t>船簽（海關通關號碼）所有</a:t>
            </a:r>
            <a:r>
              <a:rPr lang="zh-TW" altLang="en-US" dirty="0" smtClean="0"/>
              <a:t>票</a:t>
            </a:r>
            <a:r>
              <a:rPr lang="zh-TW" altLang="en-US" dirty="0" smtClean="0"/>
              <a:t>貨，</a:t>
            </a:r>
            <a:r>
              <a:rPr lang="zh-TW" altLang="en-US" dirty="0" smtClean="0"/>
              <a:t>艙單的內容。</a:t>
            </a:r>
            <a:endParaRPr lang="en-US" altLang="zh-TW" dirty="0" smtClean="0"/>
          </a:p>
          <a:p>
            <a:pPr lvl="2"/>
            <a:endParaRPr lang="en-US" altLang="zh-TW" dirty="0" smtClean="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10</a:t>
            </a:fld>
            <a:endParaRPr lang="zh-TW" altLang="en-US" dirty="0"/>
          </a:p>
        </p:txBody>
      </p:sp>
      <p:sp>
        <p:nvSpPr>
          <p:cNvPr id="5" name="內容版面配置區 3"/>
          <p:cNvSpPr txBox="1">
            <a:spLocks/>
          </p:cNvSpPr>
          <p:nvPr/>
        </p:nvSpPr>
        <p:spPr>
          <a:xfrm>
            <a:off x="581187" y="746901"/>
            <a:ext cx="7941608" cy="47746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艙單查詢與加註（四）</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艙單列印</a:t>
            </a:r>
          </a:p>
        </p:txBody>
      </p:sp>
      <p:pic>
        <p:nvPicPr>
          <p:cNvPr id="6" name="圖片 5"/>
          <p:cNvPicPr>
            <a:picLocks noChangeAspect="1"/>
          </p:cNvPicPr>
          <p:nvPr/>
        </p:nvPicPr>
        <p:blipFill>
          <a:blip r:embed="rId2"/>
          <a:stretch>
            <a:fillRect/>
          </a:stretch>
        </p:blipFill>
        <p:spPr>
          <a:xfrm>
            <a:off x="875115" y="1836548"/>
            <a:ext cx="7199502" cy="4827723"/>
          </a:xfrm>
          <a:prstGeom prst="rect">
            <a:avLst/>
          </a:prstGeom>
        </p:spPr>
      </p:pic>
    </p:spTree>
    <p:extLst>
      <p:ext uri="{BB962C8B-B14F-4D97-AF65-F5344CB8AC3E}">
        <p14:creationId xmlns:p14="http://schemas.microsoft.com/office/powerpoint/2010/main" val="310344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555507"/>
            <a:ext cx="8148809" cy="81609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進</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轉</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口進倉委託單</a:t>
            </a:r>
          </a:p>
          <a:p>
            <a:pPr lvl="2"/>
            <a:r>
              <a:rPr lang="zh-TW" altLang="en-US" sz="1800" dirty="0" smtClean="0"/>
              <a:t>程式入口：首頁</a:t>
            </a:r>
            <a:r>
              <a:rPr lang="zh-TW" altLang="en-US" sz="1800" dirty="0" smtClean="0">
                <a:sym typeface="Wingdings" panose="05000000000000000000" pitchFamily="2" charset="2"/>
              </a:rPr>
              <a:t>作業管理倉儲</a:t>
            </a:r>
            <a:r>
              <a:rPr lang="zh-TW" altLang="en-US" sz="1800" dirty="0">
                <a:sym typeface="Wingdings" panose="05000000000000000000" pitchFamily="2" charset="2"/>
              </a:rPr>
              <a:t>管理進</a:t>
            </a:r>
            <a:r>
              <a:rPr lang="en-US" altLang="zh-TW" sz="1800" dirty="0">
                <a:sym typeface="Wingdings" panose="05000000000000000000" pitchFamily="2" charset="2"/>
              </a:rPr>
              <a:t>(</a:t>
            </a:r>
            <a:r>
              <a:rPr lang="zh-TW" altLang="en-US" sz="1800" dirty="0">
                <a:sym typeface="Wingdings" panose="05000000000000000000" pitchFamily="2" charset="2"/>
              </a:rPr>
              <a:t>轉</a:t>
            </a:r>
            <a:r>
              <a:rPr lang="en-US" altLang="zh-TW" sz="1800" dirty="0">
                <a:sym typeface="Wingdings" panose="05000000000000000000" pitchFamily="2" charset="2"/>
              </a:rPr>
              <a:t>)</a:t>
            </a:r>
            <a:r>
              <a:rPr lang="zh-TW" altLang="en-US" sz="1800" dirty="0">
                <a:sym typeface="Wingdings" panose="05000000000000000000" pitchFamily="2" charset="2"/>
              </a:rPr>
              <a:t>口進</a:t>
            </a:r>
            <a:r>
              <a:rPr lang="zh-TW" altLang="en-US" sz="1800" dirty="0" smtClean="0">
                <a:sym typeface="Wingdings" panose="05000000000000000000" pitchFamily="2" charset="2"/>
              </a:rPr>
              <a:t>倉申請單</a:t>
            </a:r>
            <a:endParaRPr lang="zh-TW" altLang="en-US" sz="2000" dirty="0"/>
          </a:p>
        </p:txBody>
      </p:sp>
      <p:pic>
        <p:nvPicPr>
          <p:cNvPr id="2" name="圖片 1"/>
          <p:cNvPicPr>
            <a:picLocks noChangeAspect="1"/>
          </p:cNvPicPr>
          <p:nvPr/>
        </p:nvPicPr>
        <p:blipFill>
          <a:blip r:embed="rId2"/>
          <a:stretch>
            <a:fillRect/>
          </a:stretch>
        </p:blipFill>
        <p:spPr>
          <a:xfrm>
            <a:off x="456331" y="1371600"/>
            <a:ext cx="8315529" cy="4627948"/>
          </a:xfrm>
          <a:prstGeom prst="rect">
            <a:avLst/>
          </a:prstGeom>
        </p:spPr>
      </p:pic>
      <p:sp>
        <p:nvSpPr>
          <p:cNvPr id="3" name="投影片編號版面配置區 2"/>
          <p:cNvSpPr>
            <a:spLocks noGrp="1"/>
          </p:cNvSpPr>
          <p:nvPr>
            <p:ph type="sldNum" sz="quarter" idx="12"/>
          </p:nvPr>
        </p:nvSpPr>
        <p:spPr/>
        <p:txBody>
          <a:bodyPr/>
          <a:lstStyle/>
          <a:p>
            <a:fld id="{FC749032-2A07-4AE8-BA90-74324CAE0C87}" type="slidenum">
              <a:rPr lang="en-US" altLang="zh-TW" smtClean="0"/>
              <a:t>11</a:t>
            </a:fld>
            <a:endParaRPr lang="zh-TW" altLang="en-US" dirty="0"/>
          </a:p>
        </p:txBody>
      </p:sp>
    </p:spTree>
    <p:extLst>
      <p:ext uri="{BB962C8B-B14F-4D97-AF65-F5344CB8AC3E}">
        <p14:creationId xmlns:p14="http://schemas.microsoft.com/office/powerpoint/2010/main" val="43490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555508"/>
            <a:ext cx="8148809" cy="40804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進</a:t>
            </a:r>
            <a:r>
              <a:rPr kumimoji="1" lang="en-US" altLang="zh-TW" sz="2400" b="1" dirty="0" smtClean="0">
                <a:solidFill>
                  <a:srgbClr val="2B5487"/>
                </a:solidFill>
                <a:latin typeface="微軟正黑體"/>
                <a:ea typeface="微軟正黑體"/>
                <a:cs typeface="微軟正黑體"/>
              </a:rPr>
              <a:t>(</a:t>
            </a:r>
            <a:r>
              <a:rPr kumimoji="1" lang="zh-TW" altLang="en-US" sz="2400" b="1" dirty="0" smtClean="0">
                <a:solidFill>
                  <a:srgbClr val="2B5487"/>
                </a:solidFill>
                <a:latin typeface="微軟正黑體"/>
                <a:ea typeface="微軟正黑體"/>
                <a:cs typeface="微軟正黑體"/>
              </a:rPr>
              <a:t>轉</a:t>
            </a:r>
            <a:r>
              <a:rPr kumimoji="1" lang="en-US" altLang="zh-TW" sz="2400" b="1" dirty="0" smtClean="0">
                <a:solidFill>
                  <a:srgbClr val="2B5487"/>
                </a:solidFill>
                <a:latin typeface="微軟正黑體"/>
                <a:ea typeface="微軟正黑體"/>
                <a:cs typeface="微軟正黑體"/>
              </a:rPr>
              <a:t>)</a:t>
            </a:r>
            <a:r>
              <a:rPr kumimoji="1" lang="zh-TW" altLang="en-US" sz="2400" b="1" dirty="0" smtClean="0">
                <a:solidFill>
                  <a:srgbClr val="2B5487"/>
                </a:solidFill>
                <a:latin typeface="微軟正黑體"/>
                <a:ea typeface="微軟正黑體"/>
                <a:cs typeface="微軟正黑體"/>
              </a:rPr>
              <a:t>口進倉委託</a:t>
            </a:r>
            <a:endParaRPr lang="en-US" altLang="zh-TW" dirty="0" smtClean="0"/>
          </a:p>
        </p:txBody>
      </p:sp>
      <p:sp>
        <p:nvSpPr>
          <p:cNvPr id="4" name="內容版面配置區 2"/>
          <p:cNvSpPr>
            <a:spLocks noGrp="1"/>
          </p:cNvSpPr>
          <p:nvPr>
            <p:ph idx="1"/>
          </p:nvPr>
        </p:nvSpPr>
        <p:spPr>
          <a:xfrm>
            <a:off x="728420" y="1048794"/>
            <a:ext cx="7828194" cy="5809206"/>
          </a:xfrm>
        </p:spPr>
        <p:txBody>
          <a:bodyPr>
            <a:normAutofit/>
          </a:bodyPr>
          <a:lstStyle/>
          <a:p>
            <a:r>
              <a:rPr lang="zh-TW" altLang="en-US" dirty="0" smtClean="0"/>
              <a:t>輸入船舶簽證編號或海關通關號碼（兩者其一就可以），並點擊</a:t>
            </a:r>
            <a:endParaRPr lang="en-US" altLang="zh-TW" dirty="0" smtClean="0"/>
          </a:p>
          <a:p>
            <a:r>
              <a:rPr lang="zh-TW" altLang="en-US" dirty="0" smtClean="0"/>
              <a:t>選擇棧埠委託單號。</a:t>
            </a:r>
            <a:endParaRPr lang="en-US" altLang="zh-TW" dirty="0" smtClean="0"/>
          </a:p>
          <a:p>
            <a:pPr lvl="1"/>
            <a:r>
              <a:rPr lang="zh-TW" altLang="en-US" dirty="0" smtClean="0"/>
              <a:t>系統</a:t>
            </a:r>
            <a:r>
              <a:rPr lang="zh-TW" altLang="en-US" dirty="0"/>
              <a:t>自動帶出該船資料</a:t>
            </a:r>
            <a:r>
              <a:rPr lang="zh-TW" altLang="en-US" dirty="0" smtClean="0"/>
              <a:t>。</a:t>
            </a:r>
            <a:endParaRPr lang="en-US" altLang="zh-TW" dirty="0" smtClean="0"/>
          </a:p>
          <a:p>
            <a:r>
              <a:rPr lang="zh-TW" altLang="en-US" dirty="0" smtClean="0"/>
              <a:t>若是要申請</a:t>
            </a:r>
            <a:r>
              <a:rPr lang="zh-TW" altLang="en-US" dirty="0"/>
              <a:t>新進倉申請</a:t>
            </a:r>
            <a:r>
              <a:rPr lang="zh-TW" altLang="en-US" dirty="0" smtClean="0"/>
              <a:t>單：</a:t>
            </a:r>
            <a:endParaRPr lang="en-US" altLang="zh-TW" dirty="0" smtClean="0"/>
          </a:p>
          <a:p>
            <a:pPr lvl="1"/>
            <a:r>
              <a:rPr lang="zh-TW" altLang="en-US" dirty="0"/>
              <a:t>點擊左上方</a:t>
            </a:r>
            <a:r>
              <a:rPr lang="zh-TW" altLang="en-US" dirty="0" smtClean="0"/>
              <a:t>的</a:t>
            </a:r>
            <a:endParaRPr lang="en-US" altLang="zh-TW" dirty="0" smtClean="0"/>
          </a:p>
          <a:p>
            <a:pPr lvl="1"/>
            <a:r>
              <a:rPr lang="zh-TW" altLang="en-US" dirty="0" smtClean="0"/>
              <a:t>系統自動</a:t>
            </a:r>
            <a:r>
              <a:rPr lang="zh-TW" altLang="en-US" dirty="0"/>
              <a:t>帶</a:t>
            </a:r>
            <a:r>
              <a:rPr lang="zh-TW" altLang="en-US" dirty="0" smtClean="0"/>
              <a:t>出該船艙單</a:t>
            </a:r>
            <a:r>
              <a:rPr lang="zh-TW" altLang="en-US" dirty="0"/>
              <a:t>加</a:t>
            </a:r>
            <a:r>
              <a:rPr lang="zh-TW" altLang="en-US" dirty="0" smtClean="0"/>
              <a:t>註結果</a:t>
            </a:r>
            <a:r>
              <a:rPr lang="zh-TW" altLang="en-US" dirty="0" smtClean="0"/>
              <a:t>（只列出加</a:t>
            </a:r>
            <a:r>
              <a:rPr lang="zh-TW" altLang="en-US" dirty="0"/>
              <a:t>註為進倉者）</a:t>
            </a:r>
            <a:r>
              <a:rPr lang="zh-TW" altLang="en-US" dirty="0" smtClean="0"/>
              <a:t>。</a:t>
            </a:r>
            <a:endParaRPr lang="en-US" altLang="zh-TW" dirty="0" smtClean="0"/>
          </a:p>
          <a:p>
            <a:pPr lvl="1"/>
            <a:r>
              <a:rPr lang="zh-TW" altLang="en-US" dirty="0" smtClean="0"/>
              <a:t>自行輸入預定進倉</a:t>
            </a:r>
            <a:r>
              <a:rPr lang="zh-TW" altLang="en-US" dirty="0"/>
              <a:t>時間、指定的裝卸</a:t>
            </a:r>
            <a:r>
              <a:rPr lang="zh-TW" altLang="en-US" dirty="0" smtClean="0"/>
              <a:t>公司（從棧埠委託中預帶）</a:t>
            </a:r>
            <a:endParaRPr lang="en-US" altLang="zh-TW" dirty="0" smtClean="0"/>
          </a:p>
          <a:p>
            <a:pPr lvl="1"/>
            <a:r>
              <a:rPr lang="zh-TW" altLang="en-US" dirty="0" smtClean="0"/>
              <a:t>從</a:t>
            </a:r>
            <a:r>
              <a:rPr lang="zh-TW" altLang="en-US" dirty="0" smtClean="0"/>
              <a:t>艙號清單中勾</a:t>
            </a:r>
            <a:r>
              <a:rPr lang="zh-TW" altLang="en-US" dirty="0"/>
              <a:t>選欲進倉的艙號</a:t>
            </a:r>
            <a:r>
              <a:rPr lang="zh-TW" altLang="en-US" dirty="0" smtClean="0"/>
              <a:t>。（可一張進倉申請單勾選多票貨）</a:t>
            </a:r>
            <a:endParaRPr lang="en-US" altLang="zh-TW" dirty="0" smtClean="0"/>
          </a:p>
          <a:p>
            <a:r>
              <a:rPr lang="zh-TW" altLang="en-US" dirty="0" smtClean="0"/>
              <a:t>若是要開啟舊單進行修改：</a:t>
            </a:r>
            <a:endParaRPr lang="en-US" altLang="zh-TW" dirty="0" smtClean="0"/>
          </a:p>
          <a:p>
            <a:pPr lvl="1"/>
            <a:r>
              <a:rPr lang="zh-TW" altLang="en-US" dirty="0"/>
              <a:t>選擇進倉申請單</a:t>
            </a:r>
            <a:r>
              <a:rPr lang="zh-TW" altLang="en-US" dirty="0" smtClean="0"/>
              <a:t>號</a:t>
            </a:r>
            <a:endParaRPr lang="en-US" altLang="zh-TW" dirty="0" smtClean="0"/>
          </a:p>
          <a:p>
            <a:pPr lvl="1"/>
            <a:r>
              <a:rPr lang="zh-TW" altLang="en-US" dirty="0" smtClean="0"/>
              <a:t>系統</a:t>
            </a:r>
            <a:r>
              <a:rPr lang="zh-TW" altLang="en-US" dirty="0"/>
              <a:t>帶出原進倉申請內容</a:t>
            </a:r>
            <a:r>
              <a:rPr lang="zh-TW" altLang="en-US" dirty="0" smtClean="0"/>
              <a:t>。</a:t>
            </a:r>
            <a:endParaRPr lang="en-US" altLang="zh-TW" dirty="0" smtClean="0"/>
          </a:p>
          <a:p>
            <a:pPr marL="45720" indent="0">
              <a:buNone/>
            </a:pPr>
            <a:r>
              <a:rPr lang="zh-TW" altLang="en-US" dirty="0" smtClean="0"/>
              <a:t>註</a:t>
            </a:r>
            <a:r>
              <a:rPr lang="en-US" altLang="zh-TW" dirty="0" smtClean="0"/>
              <a:t>1</a:t>
            </a:r>
            <a:r>
              <a:rPr lang="zh-TW" altLang="en-US" dirty="0" smtClean="0"/>
              <a:t>：同一票貨只能出現</a:t>
            </a:r>
            <a:r>
              <a:rPr lang="zh-TW" altLang="en-US" dirty="0"/>
              <a:t>在一張進倉申請單</a:t>
            </a:r>
            <a:r>
              <a:rPr lang="zh-TW" altLang="en-US" dirty="0" smtClean="0"/>
              <a:t>內。</a:t>
            </a:r>
            <a:endParaRPr lang="en-US" altLang="zh-TW" dirty="0" smtClean="0"/>
          </a:p>
          <a:p>
            <a:pPr marL="45720" indent="0">
              <a:buNone/>
            </a:pPr>
            <a:r>
              <a:rPr lang="zh-TW" altLang="en-US" dirty="0"/>
              <a:t>註</a:t>
            </a:r>
            <a:r>
              <a:rPr lang="en-US" altLang="zh-TW" dirty="0" smtClean="0"/>
              <a:t>2</a:t>
            </a:r>
            <a:r>
              <a:rPr lang="zh-TW" altLang="en-US" dirty="0" smtClean="0"/>
              <a:t>：同一船簽</a:t>
            </a:r>
            <a:r>
              <a:rPr lang="zh-TW" altLang="en-US" dirty="0" smtClean="0"/>
              <a:t>，並不</a:t>
            </a:r>
            <a:r>
              <a:rPr lang="zh-TW" altLang="en-US" dirty="0" smtClean="0"/>
              <a:t>限</a:t>
            </a:r>
            <a:r>
              <a:rPr lang="zh-TW" altLang="en-US" dirty="0" smtClean="0"/>
              <a:t>只能申辦</a:t>
            </a:r>
            <a:r>
              <a:rPr lang="zh-TW" altLang="en-US" dirty="0" smtClean="0"/>
              <a:t>一</a:t>
            </a:r>
            <a:r>
              <a:rPr lang="zh-TW" altLang="en-US" dirty="0" smtClean="0"/>
              <a:t>張進倉申請。</a:t>
            </a: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3" name="圖片 2"/>
          <p:cNvPicPr>
            <a:picLocks noChangeAspect="1"/>
          </p:cNvPicPr>
          <p:nvPr/>
        </p:nvPicPr>
        <p:blipFill>
          <a:blip r:embed="rId2"/>
          <a:stretch>
            <a:fillRect/>
          </a:stretch>
        </p:blipFill>
        <p:spPr>
          <a:xfrm>
            <a:off x="8304156" y="1048794"/>
            <a:ext cx="504916" cy="257610"/>
          </a:xfrm>
          <a:prstGeom prst="rect">
            <a:avLst/>
          </a:prstGeom>
        </p:spPr>
      </p:pic>
      <p:pic>
        <p:nvPicPr>
          <p:cNvPr id="5" name="圖片 4"/>
          <p:cNvPicPr>
            <a:picLocks noChangeAspect="1"/>
          </p:cNvPicPr>
          <p:nvPr/>
        </p:nvPicPr>
        <p:blipFill>
          <a:blip r:embed="rId3"/>
          <a:stretch>
            <a:fillRect/>
          </a:stretch>
        </p:blipFill>
        <p:spPr>
          <a:xfrm>
            <a:off x="2840053" y="2814550"/>
            <a:ext cx="647067" cy="269612"/>
          </a:xfrm>
          <a:prstGeom prst="rect">
            <a:avLst/>
          </a:prstGeom>
        </p:spPr>
      </p:pic>
      <p:sp>
        <p:nvSpPr>
          <p:cNvPr id="7" name="投影片編號版面配置區 6"/>
          <p:cNvSpPr>
            <a:spLocks noGrp="1"/>
          </p:cNvSpPr>
          <p:nvPr>
            <p:ph type="sldNum" sz="quarter" idx="12"/>
          </p:nvPr>
        </p:nvSpPr>
        <p:spPr/>
        <p:txBody>
          <a:bodyPr/>
          <a:lstStyle/>
          <a:p>
            <a:fld id="{FC749032-2A07-4AE8-BA90-74324CAE0C87}" type="slidenum">
              <a:rPr lang="en-US" altLang="zh-TW" smtClean="0"/>
              <a:t>12</a:t>
            </a:fld>
            <a:endParaRPr lang="zh-TW" altLang="en-US" dirty="0"/>
          </a:p>
        </p:txBody>
      </p:sp>
    </p:spTree>
    <p:extLst>
      <p:ext uri="{BB962C8B-B14F-4D97-AF65-F5344CB8AC3E}">
        <p14:creationId xmlns:p14="http://schemas.microsoft.com/office/powerpoint/2010/main" val="102706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970036"/>
            <a:ext cx="8148809" cy="111448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進</a:t>
            </a:r>
            <a:r>
              <a:rPr kumimoji="1" lang="zh-TW" altLang="en-US" sz="2400" b="1" dirty="0">
                <a:solidFill>
                  <a:srgbClr val="2B5487"/>
                </a:solidFill>
                <a:latin typeface="微軟正黑體"/>
                <a:ea typeface="微軟正黑體"/>
                <a:cs typeface="微軟正黑體"/>
              </a:rPr>
              <a:t>（</a:t>
            </a:r>
            <a:r>
              <a:rPr kumimoji="1" lang="zh-TW" altLang="en-US" sz="2400" b="1" dirty="0" smtClean="0">
                <a:solidFill>
                  <a:srgbClr val="2B5487"/>
                </a:solidFill>
                <a:latin typeface="微軟正黑體"/>
                <a:ea typeface="微軟正黑體"/>
                <a:cs typeface="微軟正黑體"/>
              </a:rPr>
              <a:t>轉）口進倉</a:t>
            </a:r>
            <a:r>
              <a:rPr kumimoji="1" lang="zh-TW" altLang="en-US" sz="2400" b="1" dirty="0">
                <a:solidFill>
                  <a:srgbClr val="2B5487"/>
                </a:solidFill>
                <a:latin typeface="微軟正黑體"/>
                <a:ea typeface="微軟正黑體"/>
                <a:cs typeface="微軟正黑體"/>
              </a:rPr>
              <a:t>明</a:t>
            </a:r>
            <a:r>
              <a:rPr kumimoji="1" lang="zh-TW" altLang="en-US" sz="2400" b="1" dirty="0" smtClean="0">
                <a:solidFill>
                  <a:srgbClr val="2B5487"/>
                </a:solidFill>
                <a:latin typeface="微軟正黑體"/>
                <a:ea typeface="微軟正黑體"/>
                <a:cs typeface="微軟正黑體"/>
              </a:rPr>
              <a:t>細新增</a:t>
            </a:r>
          </a:p>
          <a:p>
            <a:pPr lvl="2"/>
            <a:r>
              <a:rPr lang="zh-TW" altLang="en-US" sz="1800" dirty="0" smtClean="0"/>
              <a:t>程式入口：首頁</a:t>
            </a:r>
            <a:r>
              <a:rPr lang="zh-TW" altLang="en-US" sz="1800" dirty="0" smtClean="0">
                <a:sym typeface="Wingdings" panose="05000000000000000000" pitchFamily="2" charset="2"/>
              </a:rPr>
              <a:t>作業管理倉儲</a:t>
            </a:r>
            <a:r>
              <a:rPr lang="zh-TW" altLang="en-US" sz="1800" dirty="0">
                <a:sym typeface="Wingdings" panose="05000000000000000000" pitchFamily="2" charset="2"/>
              </a:rPr>
              <a:t>管理進</a:t>
            </a:r>
            <a:r>
              <a:rPr lang="en-US" altLang="zh-TW" sz="1800" dirty="0">
                <a:sym typeface="Wingdings" panose="05000000000000000000" pitchFamily="2" charset="2"/>
              </a:rPr>
              <a:t>(</a:t>
            </a:r>
            <a:r>
              <a:rPr lang="zh-TW" altLang="en-US" sz="1800" dirty="0">
                <a:sym typeface="Wingdings" panose="05000000000000000000" pitchFamily="2" charset="2"/>
              </a:rPr>
              <a:t>轉</a:t>
            </a:r>
            <a:r>
              <a:rPr lang="en-US" altLang="zh-TW" sz="1800" dirty="0">
                <a:sym typeface="Wingdings" panose="05000000000000000000" pitchFamily="2" charset="2"/>
              </a:rPr>
              <a:t>)</a:t>
            </a:r>
            <a:r>
              <a:rPr lang="zh-TW" altLang="en-US" sz="1800" dirty="0">
                <a:sym typeface="Wingdings" panose="05000000000000000000" pitchFamily="2" charset="2"/>
              </a:rPr>
              <a:t>口進</a:t>
            </a:r>
            <a:r>
              <a:rPr lang="zh-TW" altLang="en-US" sz="1800" dirty="0" smtClean="0">
                <a:sym typeface="Wingdings" panose="05000000000000000000" pitchFamily="2" charset="2"/>
              </a:rPr>
              <a:t>倉資料明細新增</a:t>
            </a:r>
            <a:endParaRPr lang="en-US" altLang="zh-TW" sz="1800" dirty="0" smtClean="0">
              <a:sym typeface="Wingdings" panose="05000000000000000000" pitchFamily="2" charset="2"/>
            </a:endParaRPr>
          </a:p>
          <a:p>
            <a:pPr marL="685800" lvl="2" indent="0">
              <a:buNone/>
            </a:pPr>
            <a:endParaRPr lang="zh-TW" altLang="en-US" sz="2400" dirty="0" smtClean="0"/>
          </a:p>
          <a:p>
            <a:pPr lvl="2"/>
            <a:endParaRPr lang="zh-TW" altLang="en-US" sz="2400" dirty="0"/>
          </a:p>
        </p:txBody>
      </p:sp>
      <p:pic>
        <p:nvPicPr>
          <p:cNvPr id="3" name="圖片 2"/>
          <p:cNvPicPr>
            <a:picLocks noChangeAspect="1"/>
          </p:cNvPicPr>
          <p:nvPr/>
        </p:nvPicPr>
        <p:blipFill>
          <a:blip r:embed="rId2"/>
          <a:stretch>
            <a:fillRect/>
          </a:stretch>
        </p:blipFill>
        <p:spPr>
          <a:xfrm>
            <a:off x="490501" y="2084522"/>
            <a:ext cx="8413907" cy="3805784"/>
          </a:xfrm>
          <a:prstGeom prst="rect">
            <a:avLst/>
          </a:prstGeom>
        </p:spPr>
      </p:pic>
      <p:sp>
        <p:nvSpPr>
          <p:cNvPr id="4" name="投影片編號版面配置區 3"/>
          <p:cNvSpPr>
            <a:spLocks noGrp="1"/>
          </p:cNvSpPr>
          <p:nvPr>
            <p:ph type="sldNum" sz="quarter" idx="12"/>
          </p:nvPr>
        </p:nvSpPr>
        <p:spPr/>
        <p:txBody>
          <a:bodyPr/>
          <a:lstStyle/>
          <a:p>
            <a:fld id="{FC749032-2A07-4AE8-BA90-74324CAE0C87}" type="slidenum">
              <a:rPr lang="en-US" altLang="zh-TW" smtClean="0"/>
              <a:t>13</a:t>
            </a:fld>
            <a:endParaRPr lang="zh-TW" altLang="en-US" dirty="0"/>
          </a:p>
        </p:txBody>
      </p:sp>
    </p:spTree>
    <p:extLst>
      <p:ext uri="{BB962C8B-B14F-4D97-AF65-F5344CB8AC3E}">
        <p14:creationId xmlns:p14="http://schemas.microsoft.com/office/powerpoint/2010/main" val="149406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970036"/>
            <a:ext cx="8148809" cy="355319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進</a:t>
            </a:r>
            <a:r>
              <a:rPr kumimoji="1" lang="zh-TW" altLang="en-US" sz="2400" b="1" dirty="0">
                <a:solidFill>
                  <a:srgbClr val="2B5487"/>
                </a:solidFill>
                <a:latin typeface="微軟正黑體"/>
                <a:ea typeface="微軟正黑體"/>
                <a:cs typeface="微軟正黑體"/>
              </a:rPr>
              <a:t>（</a:t>
            </a:r>
            <a:r>
              <a:rPr kumimoji="1" lang="zh-TW" altLang="en-US" sz="2400" b="1" dirty="0" smtClean="0">
                <a:solidFill>
                  <a:srgbClr val="2B5487"/>
                </a:solidFill>
                <a:latin typeface="微軟正黑體"/>
                <a:ea typeface="微軟正黑體"/>
                <a:cs typeface="微軟正黑體"/>
              </a:rPr>
              <a:t>轉）口進倉</a:t>
            </a:r>
            <a:r>
              <a:rPr kumimoji="1" lang="zh-TW" altLang="en-US" sz="2400" b="1" dirty="0">
                <a:solidFill>
                  <a:srgbClr val="2B5487"/>
                </a:solidFill>
                <a:latin typeface="微軟正黑體"/>
                <a:ea typeface="微軟正黑體"/>
                <a:cs typeface="微軟正黑體"/>
              </a:rPr>
              <a:t>明</a:t>
            </a:r>
            <a:r>
              <a:rPr kumimoji="1" lang="zh-TW" altLang="en-US" sz="2400" b="1" dirty="0" smtClean="0">
                <a:solidFill>
                  <a:srgbClr val="2B5487"/>
                </a:solidFill>
                <a:latin typeface="微軟正黑體"/>
                <a:ea typeface="微軟正黑體"/>
                <a:cs typeface="微軟正黑體"/>
              </a:rPr>
              <a:t>細新增</a:t>
            </a:r>
          </a:p>
          <a:p>
            <a:pPr lvl="2"/>
            <a:endParaRPr lang="zh-TW" altLang="en-US" sz="2400" dirty="0" smtClean="0"/>
          </a:p>
          <a:p>
            <a:pPr lvl="2"/>
            <a:endParaRPr lang="zh-TW" altLang="en-US" sz="2400" dirty="0"/>
          </a:p>
        </p:txBody>
      </p:sp>
      <p:sp>
        <p:nvSpPr>
          <p:cNvPr id="3" name="內容版面配置區 2"/>
          <p:cNvSpPr>
            <a:spLocks noGrp="1"/>
          </p:cNvSpPr>
          <p:nvPr>
            <p:ph idx="1"/>
          </p:nvPr>
        </p:nvSpPr>
        <p:spPr>
          <a:xfrm>
            <a:off x="553308" y="1517890"/>
            <a:ext cx="7986257" cy="5107635"/>
          </a:xfrm>
        </p:spPr>
        <p:txBody>
          <a:bodyPr>
            <a:normAutofit/>
          </a:bodyPr>
          <a:lstStyle/>
          <a:p>
            <a:pPr lvl="1"/>
            <a:r>
              <a:rPr lang="zh-TW" altLang="en-US" sz="2000" dirty="0" smtClean="0"/>
              <a:t>輸入</a:t>
            </a:r>
            <a:r>
              <a:rPr lang="zh-TW" altLang="en-US" sz="2000" dirty="0"/>
              <a:t>船舶簽證編號</a:t>
            </a:r>
            <a:r>
              <a:rPr lang="zh-TW" altLang="en-US" sz="2000" dirty="0" smtClean="0"/>
              <a:t>，</a:t>
            </a:r>
            <a:r>
              <a:rPr lang="zh-TW" altLang="en-US" sz="2000" dirty="0"/>
              <a:t>並</a:t>
            </a:r>
            <a:r>
              <a:rPr lang="zh-TW" altLang="en-US" sz="2000" dirty="0" smtClean="0"/>
              <a:t>選擇艙號</a:t>
            </a:r>
            <a:endParaRPr lang="en-US" altLang="zh-TW" sz="2000" dirty="0" smtClean="0"/>
          </a:p>
          <a:p>
            <a:pPr lvl="1"/>
            <a:r>
              <a:rPr lang="zh-TW" altLang="en-US" sz="2000" dirty="0" smtClean="0"/>
              <a:t>系統從艙單資料、進倉申請等，帶入該票</a:t>
            </a:r>
            <a:r>
              <a:rPr lang="zh-TW" altLang="en-US" sz="2000" dirty="0"/>
              <a:t>貨的預定進倉申請</a:t>
            </a:r>
            <a:r>
              <a:rPr lang="zh-TW" altLang="en-US" sz="2000" dirty="0" smtClean="0"/>
              <a:t>資料</a:t>
            </a:r>
            <a:endParaRPr lang="en-US" altLang="zh-TW" sz="2000" dirty="0" smtClean="0"/>
          </a:p>
          <a:p>
            <a:pPr lvl="1"/>
            <a:r>
              <a:rPr lang="zh-TW" altLang="en-US" sz="2000" dirty="0"/>
              <a:t>自行輸入實際進倉</a:t>
            </a:r>
            <a:r>
              <a:rPr lang="zh-TW" altLang="en-US" sz="2000" dirty="0" smtClean="0"/>
              <a:t>資料</a:t>
            </a:r>
            <a:endParaRPr lang="en-US" altLang="zh-TW" sz="2000" dirty="0" smtClean="0"/>
          </a:p>
          <a:p>
            <a:pPr lvl="2">
              <a:lnSpc>
                <a:spcPts val="2400"/>
              </a:lnSpc>
            </a:pPr>
            <a:r>
              <a:rPr lang="zh-TW" altLang="en-US" sz="1800" dirty="0" smtClean="0"/>
              <a:t>實際進倉</a:t>
            </a:r>
            <a:r>
              <a:rPr lang="zh-TW" altLang="en-US" sz="1800" dirty="0" smtClean="0"/>
              <a:t>日期、</a:t>
            </a:r>
            <a:r>
              <a:rPr lang="zh-TW" altLang="en-US" sz="1800" dirty="0" smtClean="0"/>
              <a:t>進倉倉庫（含倉間及儲位</a:t>
            </a:r>
            <a:r>
              <a:rPr lang="zh-TW" altLang="en-US" sz="1800" dirty="0"/>
              <a:t>） 、進倉件數、</a:t>
            </a:r>
            <a:r>
              <a:rPr lang="zh-TW" altLang="en-US" sz="1800" dirty="0" smtClean="0"/>
              <a:t>進倉噸數（含重量</a:t>
            </a:r>
            <a:r>
              <a:rPr lang="zh-TW" altLang="en-US" sz="1800" dirty="0"/>
              <a:t>噸、體積噸、複丈噸</a:t>
            </a:r>
            <a:r>
              <a:rPr lang="zh-TW" altLang="en-US" sz="1800" dirty="0" smtClean="0"/>
              <a:t>，系統自動取大者作為計費噸）</a:t>
            </a:r>
            <a:endParaRPr lang="en-US" altLang="zh-TW" sz="1800" dirty="0" smtClean="0"/>
          </a:p>
          <a:p>
            <a:pPr lvl="2"/>
            <a:r>
              <a:rPr lang="zh-TW" altLang="en-US" sz="1800" dirty="0"/>
              <a:t>輸入加成及工作</a:t>
            </a:r>
            <a:r>
              <a:rPr lang="zh-TW" altLang="en-US" sz="1800" dirty="0" smtClean="0"/>
              <a:t>記錄</a:t>
            </a:r>
            <a:endParaRPr lang="en-US" altLang="zh-TW" sz="1800" dirty="0" smtClean="0"/>
          </a:p>
          <a:p>
            <a:pPr lvl="1">
              <a:lnSpc>
                <a:spcPts val="2400"/>
              </a:lnSpc>
            </a:pPr>
            <a:r>
              <a:rPr lang="zh-TW" altLang="en-US" dirty="0" smtClean="0"/>
              <a:t>說明</a:t>
            </a:r>
            <a:r>
              <a:rPr lang="en-US" altLang="zh-TW" dirty="0" smtClean="0"/>
              <a:t>1: </a:t>
            </a:r>
            <a:r>
              <a:rPr lang="zh-TW" altLang="en-US" dirty="0" smtClean="0"/>
              <a:t>本程式由港務公司棧埠處人員填寫之後，呈交主管審查，才算完成進倉作業。之後才可進行出倉申請。</a:t>
            </a:r>
            <a:r>
              <a:rPr lang="en-US" altLang="zh-TW" dirty="0" smtClean="0"/>
              <a:t> </a:t>
            </a:r>
          </a:p>
          <a:p>
            <a:pPr lvl="1"/>
            <a:r>
              <a:rPr lang="zh-TW" altLang="en-US" dirty="0" smtClean="0"/>
              <a:t>說明</a:t>
            </a:r>
            <a:r>
              <a:rPr lang="en-US" altLang="zh-TW" dirty="0" smtClean="0"/>
              <a:t>2: </a:t>
            </a:r>
            <a:r>
              <a:rPr lang="zh-TW" altLang="en-US" dirty="0" smtClean="0"/>
              <a:t>同一票貨分多日進倉，均以</a:t>
            </a:r>
            <a:r>
              <a:rPr lang="zh-TW" altLang="en-US" dirty="0"/>
              <a:t>第一日為進倉日</a:t>
            </a:r>
            <a:r>
              <a:rPr lang="zh-TW" altLang="en-US" dirty="0" smtClean="0"/>
              <a:t>。</a:t>
            </a:r>
            <a:endParaRPr lang="en-US" altLang="zh-TW" dirty="0" smtClean="0"/>
          </a:p>
          <a:p>
            <a:pPr lvl="1"/>
            <a:r>
              <a:rPr lang="zh-TW" altLang="en-US" dirty="0" smtClean="0"/>
              <a:t>說明</a:t>
            </a:r>
            <a:r>
              <a:rPr lang="en-US" altLang="zh-TW" dirty="0" smtClean="0"/>
              <a:t>3</a:t>
            </a:r>
            <a:r>
              <a:rPr lang="en-US" altLang="zh-TW" dirty="0"/>
              <a:t>: </a:t>
            </a:r>
            <a:r>
              <a:rPr lang="zh-TW" altLang="en-US" dirty="0"/>
              <a:t>進倉明細填寫後</a:t>
            </a:r>
            <a:r>
              <a:rPr lang="zh-TW" altLang="en-US" dirty="0" smtClean="0"/>
              <a:t>，可以查看相關報表，</a:t>
            </a:r>
            <a:r>
              <a:rPr lang="zh-TW" altLang="en-US" dirty="0" smtClean="0"/>
              <a:t>或填寫其他</a:t>
            </a:r>
            <a:r>
              <a:rPr lang="zh-TW" altLang="en-US" dirty="0" smtClean="0"/>
              <a:t>相關表單</a:t>
            </a:r>
            <a:endParaRPr lang="en-US" altLang="zh-TW" dirty="0" smtClean="0"/>
          </a:p>
          <a:p>
            <a:pPr lvl="1"/>
            <a:endParaRPr lang="en-US" altLang="zh-TW" dirty="0"/>
          </a:p>
          <a:p>
            <a:pPr lvl="1">
              <a:lnSpc>
                <a:spcPts val="2400"/>
              </a:lnSpc>
            </a:pPr>
            <a:r>
              <a:rPr lang="zh-TW" altLang="en-US" dirty="0" smtClean="0"/>
              <a:t>說明</a:t>
            </a:r>
            <a:r>
              <a:rPr lang="en-US" altLang="zh-TW" dirty="0" smtClean="0"/>
              <a:t>4: </a:t>
            </a:r>
            <a:r>
              <a:rPr lang="zh-TW" altLang="en-US" dirty="0" smtClean="0"/>
              <a:t>確認進倉資料正確後，可以點擊                                     ，透過關貿網路，傳送進倉資料給海關系統。</a:t>
            </a:r>
            <a:endParaRPr lang="en-US" altLang="zh-TW" dirty="0" smtClean="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2" name="圖片 1"/>
          <p:cNvPicPr>
            <a:picLocks noChangeAspect="1"/>
          </p:cNvPicPr>
          <p:nvPr/>
        </p:nvPicPr>
        <p:blipFill>
          <a:blip r:embed="rId2"/>
          <a:stretch>
            <a:fillRect/>
          </a:stretch>
        </p:blipFill>
        <p:spPr>
          <a:xfrm>
            <a:off x="829087" y="5258451"/>
            <a:ext cx="7170264" cy="403987"/>
          </a:xfrm>
          <a:prstGeom prst="rect">
            <a:avLst/>
          </a:prstGeom>
        </p:spPr>
      </p:pic>
      <p:pic>
        <p:nvPicPr>
          <p:cNvPr id="4" name="圖片 3"/>
          <p:cNvPicPr>
            <a:picLocks noChangeAspect="1"/>
          </p:cNvPicPr>
          <p:nvPr/>
        </p:nvPicPr>
        <p:blipFill>
          <a:blip r:embed="rId3"/>
          <a:stretch>
            <a:fillRect/>
          </a:stretch>
        </p:blipFill>
        <p:spPr>
          <a:xfrm>
            <a:off x="5259399" y="5709461"/>
            <a:ext cx="1991890" cy="256100"/>
          </a:xfrm>
          <a:prstGeom prst="rect">
            <a:avLst/>
          </a:prstGeom>
        </p:spPr>
      </p:pic>
      <p:sp>
        <p:nvSpPr>
          <p:cNvPr id="5" name="投影片編號版面配置區 4"/>
          <p:cNvSpPr>
            <a:spLocks noGrp="1"/>
          </p:cNvSpPr>
          <p:nvPr>
            <p:ph type="sldNum" sz="quarter" idx="12"/>
          </p:nvPr>
        </p:nvSpPr>
        <p:spPr/>
        <p:txBody>
          <a:bodyPr/>
          <a:lstStyle/>
          <a:p>
            <a:fld id="{FC749032-2A07-4AE8-BA90-74324CAE0C87}" type="slidenum">
              <a:rPr lang="en-US" altLang="zh-TW" smtClean="0"/>
              <a:t>14</a:t>
            </a:fld>
            <a:endParaRPr lang="zh-TW" altLang="en-US" dirty="0"/>
          </a:p>
        </p:txBody>
      </p:sp>
    </p:spTree>
    <p:extLst>
      <p:ext uri="{BB962C8B-B14F-4D97-AF65-F5344CB8AC3E}">
        <p14:creationId xmlns:p14="http://schemas.microsoft.com/office/powerpoint/2010/main" val="34029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3"/>
          <p:cNvSpPr txBox="1">
            <a:spLocks/>
          </p:cNvSpPr>
          <p:nvPr/>
        </p:nvSpPr>
        <p:spPr>
          <a:xfrm>
            <a:off x="411137" y="970035"/>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進</a:t>
            </a:r>
            <a:r>
              <a:rPr kumimoji="1" lang="zh-TW" altLang="en-US" sz="2400" b="1" dirty="0">
                <a:solidFill>
                  <a:srgbClr val="2B5487"/>
                </a:solidFill>
                <a:latin typeface="微軟正黑體"/>
                <a:ea typeface="微軟正黑體"/>
                <a:cs typeface="微軟正黑體"/>
                <a:sym typeface="Wingdings" panose="05000000000000000000" pitchFamily="2" charset="2"/>
              </a:rPr>
              <a:t>（轉）口出</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a:t>
            </a:r>
            <a:r>
              <a:rPr kumimoji="1" lang="zh-TW" altLang="en-US" sz="2400" b="1" dirty="0">
                <a:solidFill>
                  <a:srgbClr val="2B5487"/>
                </a:solidFill>
                <a:latin typeface="微軟正黑體"/>
                <a:ea typeface="微軟正黑體"/>
                <a:cs typeface="微軟正黑體"/>
                <a:sym typeface="Wingdings" panose="05000000000000000000" pitchFamily="2" charset="2"/>
              </a:rPr>
              <a:t>申請</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單</a:t>
            </a:r>
            <a:endParaRPr kumimoji="1" lang="zh-TW" altLang="en-US" sz="2400" b="1" dirty="0" smtClean="0">
              <a:solidFill>
                <a:srgbClr val="2B5487"/>
              </a:solidFill>
              <a:latin typeface="微軟正黑體"/>
              <a:ea typeface="微軟正黑體"/>
              <a:cs typeface="微軟正黑體"/>
            </a:endParaRPr>
          </a:p>
          <a:p>
            <a:pPr lvl="2"/>
            <a:r>
              <a:rPr lang="zh-TW" altLang="en-US" sz="1800" dirty="0" smtClean="0"/>
              <a:t>程式入口：首頁</a:t>
            </a:r>
            <a:r>
              <a:rPr lang="zh-TW" altLang="en-US" sz="1800" dirty="0" smtClean="0">
                <a:sym typeface="Wingdings" panose="05000000000000000000" pitchFamily="2" charset="2"/>
              </a:rPr>
              <a:t>作業管理倉儲</a:t>
            </a:r>
            <a:r>
              <a:rPr lang="zh-TW" altLang="en-US" sz="1800" dirty="0">
                <a:sym typeface="Wingdings" panose="05000000000000000000" pitchFamily="2" charset="2"/>
              </a:rPr>
              <a:t>管理</a:t>
            </a:r>
            <a:r>
              <a:rPr lang="zh-TW" altLang="en-US" sz="1800" dirty="0" smtClean="0">
                <a:sym typeface="Wingdings" panose="05000000000000000000" pitchFamily="2" charset="2"/>
              </a:rPr>
              <a:t></a:t>
            </a:r>
            <a:r>
              <a:rPr lang="zh-TW" altLang="en-US" sz="1800" dirty="0">
                <a:sym typeface="Wingdings" panose="05000000000000000000" pitchFamily="2" charset="2"/>
              </a:rPr>
              <a:t>進（轉）口出</a:t>
            </a:r>
            <a:r>
              <a:rPr lang="zh-TW" altLang="en-US" sz="1800" dirty="0" smtClean="0">
                <a:sym typeface="Wingdings" panose="05000000000000000000" pitchFamily="2" charset="2"/>
              </a:rPr>
              <a:t>倉申請單</a:t>
            </a:r>
            <a:endParaRPr lang="en-US" altLang="zh-TW" sz="1800" dirty="0" smtClean="0">
              <a:sym typeface="Wingdings" panose="05000000000000000000" pitchFamily="2" charset="2"/>
            </a:endParaRPr>
          </a:p>
        </p:txBody>
      </p:sp>
      <p:pic>
        <p:nvPicPr>
          <p:cNvPr id="4" name="圖片 3"/>
          <p:cNvPicPr>
            <a:picLocks noChangeAspect="1"/>
          </p:cNvPicPr>
          <p:nvPr/>
        </p:nvPicPr>
        <p:blipFill>
          <a:blip r:embed="rId2"/>
          <a:stretch>
            <a:fillRect/>
          </a:stretch>
        </p:blipFill>
        <p:spPr>
          <a:xfrm>
            <a:off x="325896" y="1987475"/>
            <a:ext cx="8306227" cy="3289697"/>
          </a:xfrm>
          <a:prstGeom prst="rect">
            <a:avLst/>
          </a:prstGeom>
        </p:spPr>
      </p:pic>
      <p:sp>
        <p:nvSpPr>
          <p:cNvPr id="6" name="投影片編號版面配置區 5"/>
          <p:cNvSpPr>
            <a:spLocks noGrp="1"/>
          </p:cNvSpPr>
          <p:nvPr>
            <p:ph type="sldNum" sz="quarter" idx="12"/>
          </p:nvPr>
        </p:nvSpPr>
        <p:spPr/>
        <p:txBody>
          <a:bodyPr/>
          <a:lstStyle/>
          <a:p>
            <a:fld id="{FC749032-2A07-4AE8-BA90-74324CAE0C87}" type="slidenum">
              <a:rPr lang="en-US" altLang="zh-TW" smtClean="0"/>
              <a:t>15</a:t>
            </a:fld>
            <a:endParaRPr lang="zh-TW" altLang="en-US" dirty="0"/>
          </a:p>
        </p:txBody>
      </p:sp>
    </p:spTree>
    <p:extLst>
      <p:ext uri="{BB962C8B-B14F-4D97-AF65-F5344CB8AC3E}">
        <p14:creationId xmlns:p14="http://schemas.microsoft.com/office/powerpoint/2010/main" val="259792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81186" y="1340602"/>
            <a:ext cx="8322590" cy="5261365"/>
          </a:xfrm>
        </p:spPr>
        <p:txBody>
          <a:bodyPr>
            <a:normAutofit/>
          </a:bodyPr>
          <a:lstStyle/>
          <a:p>
            <a:r>
              <a:rPr lang="zh-TW" altLang="en-US" dirty="0"/>
              <a:t>輸入船舶簽證編號或海關通關號碼（兩者其一就可以），並點擊</a:t>
            </a:r>
            <a:endParaRPr lang="en-US" altLang="zh-TW" dirty="0"/>
          </a:p>
          <a:p>
            <a:r>
              <a:rPr lang="zh-TW" altLang="en-US" dirty="0"/>
              <a:t>選擇棧埠委託單號。</a:t>
            </a:r>
            <a:endParaRPr lang="en-US" altLang="zh-TW" dirty="0"/>
          </a:p>
          <a:p>
            <a:pPr lvl="1"/>
            <a:r>
              <a:rPr lang="zh-TW" altLang="en-US" dirty="0"/>
              <a:t>系統自動帶出該船資料</a:t>
            </a:r>
            <a:r>
              <a:rPr lang="zh-TW" altLang="en-US" dirty="0" smtClean="0"/>
              <a:t>。</a:t>
            </a:r>
            <a:endParaRPr lang="en-US" altLang="zh-TW" dirty="0" smtClean="0"/>
          </a:p>
          <a:p>
            <a:r>
              <a:rPr lang="zh-TW" altLang="en-US" dirty="0"/>
              <a:t>若是</a:t>
            </a:r>
            <a:r>
              <a:rPr lang="zh-TW" altLang="en-US" dirty="0" smtClean="0"/>
              <a:t>要開啟舊單進行查看或修改：</a:t>
            </a:r>
            <a:endParaRPr lang="en-US" altLang="zh-TW" dirty="0" smtClean="0"/>
          </a:p>
          <a:p>
            <a:pPr lvl="1"/>
            <a:r>
              <a:rPr lang="zh-TW" altLang="en-US" dirty="0" smtClean="0"/>
              <a:t>出倉申請單號下拉式清單中，選取已存在的舊表單</a:t>
            </a:r>
            <a:endParaRPr lang="en-US" altLang="zh-TW" dirty="0"/>
          </a:p>
          <a:p>
            <a:r>
              <a:rPr lang="zh-TW" altLang="en-US" dirty="0" smtClean="0"/>
              <a:t>若是要申請新的出倉</a:t>
            </a:r>
            <a:r>
              <a:rPr lang="zh-TW" altLang="en-US" dirty="0"/>
              <a:t>申請單</a:t>
            </a:r>
            <a:r>
              <a:rPr lang="zh-TW" altLang="en-US" dirty="0" smtClean="0"/>
              <a:t>：</a:t>
            </a:r>
            <a:endParaRPr lang="en-US" altLang="zh-TW" dirty="0"/>
          </a:p>
          <a:p>
            <a:pPr lvl="1"/>
            <a:r>
              <a:rPr lang="zh-TW" altLang="en-US" dirty="0"/>
              <a:t>點擊左上方</a:t>
            </a:r>
            <a:r>
              <a:rPr lang="zh-TW" altLang="en-US" dirty="0" smtClean="0"/>
              <a:t>的 </a:t>
            </a:r>
            <a:endParaRPr lang="en-US" altLang="zh-TW" dirty="0"/>
          </a:p>
          <a:p>
            <a:pPr lvl="1"/>
            <a:r>
              <a:rPr lang="zh-TW" altLang="en-US" dirty="0"/>
              <a:t>系統自動帶出該</a:t>
            </a:r>
            <a:r>
              <a:rPr lang="zh-TW" altLang="en-US" dirty="0" smtClean="0"/>
              <a:t>船所有艙單及放行情況。</a:t>
            </a:r>
            <a:endParaRPr lang="en-US" altLang="zh-TW" dirty="0" smtClean="0"/>
          </a:p>
          <a:p>
            <a:pPr lvl="1"/>
            <a:endParaRPr lang="en-US" altLang="zh-TW" dirty="0" smtClean="0"/>
          </a:p>
          <a:p>
            <a:pPr lvl="1"/>
            <a:endParaRPr lang="en-US" altLang="zh-TW" dirty="0" smtClean="0"/>
          </a:p>
          <a:p>
            <a:pPr lvl="2"/>
            <a:r>
              <a:rPr lang="zh-TW" altLang="en-US" sz="1800" dirty="0" smtClean="0"/>
              <a:t>選擇欲出倉的艙號：</a:t>
            </a:r>
            <a:endParaRPr lang="en-US" altLang="zh-TW" sz="1800" dirty="0" smtClean="0"/>
          </a:p>
          <a:p>
            <a:pPr lvl="3"/>
            <a:r>
              <a:rPr lang="zh-TW" altLang="en-US" sz="1800" dirty="0"/>
              <a:t>系統自動帶</a:t>
            </a:r>
            <a:r>
              <a:rPr lang="zh-TW" altLang="en-US" sz="1800" dirty="0" smtClean="0"/>
              <a:t>出該艙號的貨號</a:t>
            </a:r>
            <a:r>
              <a:rPr lang="en-US" altLang="zh-TW" sz="1800" dirty="0" smtClean="0"/>
              <a:t>/</a:t>
            </a:r>
            <a:r>
              <a:rPr lang="zh-TW" altLang="en-US" sz="1800" dirty="0" smtClean="0"/>
              <a:t>貨名、進倉時間、放行件數、原進倉件數</a:t>
            </a:r>
            <a:r>
              <a:rPr lang="en-US" altLang="zh-TW" sz="1800" dirty="0" smtClean="0"/>
              <a:t>/</a:t>
            </a:r>
            <a:r>
              <a:rPr lang="zh-TW" altLang="en-US" sz="1800" dirty="0" smtClean="0"/>
              <a:t>噸數、剩餘件數</a:t>
            </a:r>
            <a:r>
              <a:rPr lang="en-US" altLang="zh-TW" sz="1800" dirty="0" smtClean="0"/>
              <a:t>/</a:t>
            </a:r>
            <a:r>
              <a:rPr lang="zh-TW" altLang="en-US" sz="1800" dirty="0" smtClean="0"/>
              <a:t>噸數</a:t>
            </a:r>
            <a:endParaRPr lang="en-US" altLang="zh-TW" sz="1800" dirty="0" smtClean="0"/>
          </a:p>
          <a:p>
            <a:pPr lvl="1"/>
            <a:endParaRPr lang="en-US" altLang="zh-TW" dirty="0" smtClean="0"/>
          </a:p>
          <a:p>
            <a:pPr marL="1005840" lvl="3" indent="0">
              <a:buNone/>
            </a:pPr>
            <a:endParaRPr lang="en-US" altLang="zh-TW" dirty="0"/>
          </a:p>
          <a:p>
            <a:pPr marL="1005840" lvl="3" indent="0">
              <a:buNone/>
            </a:pPr>
            <a:endParaRPr lang="en-US" altLang="zh-TW"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16</a:t>
            </a:fld>
            <a:endParaRPr lang="zh-TW" altLang="en-US" dirty="0"/>
          </a:p>
        </p:txBody>
      </p:sp>
      <p:sp>
        <p:nvSpPr>
          <p:cNvPr id="6" name="內容版面配置區 3"/>
          <p:cNvSpPr txBox="1">
            <a:spLocks noGrp="1"/>
          </p:cNvSpPr>
          <p:nvPr>
            <p:ph type="title"/>
          </p:nvPr>
        </p:nvSpPr>
        <p:spPr>
          <a:xfrm>
            <a:off x="509894" y="692085"/>
            <a:ext cx="7132320" cy="54777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進</a:t>
            </a:r>
            <a:r>
              <a:rPr kumimoji="1" lang="zh-TW" altLang="en-US" sz="2400" b="1" dirty="0">
                <a:solidFill>
                  <a:srgbClr val="2B5487"/>
                </a:solidFill>
                <a:latin typeface="微軟正黑體"/>
                <a:ea typeface="微軟正黑體"/>
                <a:cs typeface="微軟正黑體"/>
                <a:sym typeface="Wingdings" panose="05000000000000000000" pitchFamily="2" charset="2"/>
              </a:rPr>
              <a:t>（轉）口出</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a:t>
            </a:r>
            <a:r>
              <a:rPr kumimoji="1" lang="zh-TW" altLang="en-US" sz="2400" b="1" dirty="0">
                <a:solidFill>
                  <a:srgbClr val="2B5487"/>
                </a:solidFill>
                <a:latin typeface="微軟正黑體"/>
                <a:ea typeface="微軟正黑體"/>
                <a:cs typeface="微軟正黑體"/>
                <a:sym typeface="Wingdings" panose="05000000000000000000" pitchFamily="2" charset="2"/>
              </a:rPr>
              <a:t>申請</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單</a:t>
            </a:r>
            <a:endParaRPr kumimoji="1" lang="zh-TW" altLang="en-US" sz="2400" b="1" dirty="0" smtClean="0">
              <a:solidFill>
                <a:srgbClr val="2B5487"/>
              </a:solidFill>
              <a:latin typeface="微軟正黑體"/>
              <a:ea typeface="微軟正黑體"/>
              <a:cs typeface="微軟正黑體"/>
            </a:endParaRPr>
          </a:p>
        </p:txBody>
      </p:sp>
      <p:pic>
        <p:nvPicPr>
          <p:cNvPr id="7" name="圖片 6"/>
          <p:cNvPicPr>
            <a:picLocks noChangeAspect="1"/>
          </p:cNvPicPr>
          <p:nvPr/>
        </p:nvPicPr>
        <p:blipFill>
          <a:blip r:embed="rId2"/>
          <a:stretch>
            <a:fillRect/>
          </a:stretch>
        </p:blipFill>
        <p:spPr>
          <a:xfrm>
            <a:off x="8116462" y="1340602"/>
            <a:ext cx="722787" cy="294468"/>
          </a:xfrm>
          <a:prstGeom prst="rect">
            <a:avLst/>
          </a:prstGeom>
        </p:spPr>
      </p:pic>
      <p:pic>
        <p:nvPicPr>
          <p:cNvPr id="8" name="圖片 7"/>
          <p:cNvPicPr>
            <a:picLocks noChangeAspect="1"/>
          </p:cNvPicPr>
          <p:nvPr/>
        </p:nvPicPr>
        <p:blipFill>
          <a:blip r:embed="rId3"/>
          <a:stretch>
            <a:fillRect/>
          </a:stretch>
        </p:blipFill>
        <p:spPr>
          <a:xfrm>
            <a:off x="2780483" y="4051828"/>
            <a:ext cx="731204" cy="256909"/>
          </a:xfrm>
          <a:prstGeom prst="rect">
            <a:avLst/>
          </a:prstGeom>
        </p:spPr>
      </p:pic>
      <p:pic>
        <p:nvPicPr>
          <p:cNvPr id="9" name="圖片 8"/>
          <p:cNvPicPr>
            <a:picLocks noChangeAspect="1"/>
          </p:cNvPicPr>
          <p:nvPr/>
        </p:nvPicPr>
        <p:blipFill>
          <a:blip r:embed="rId4"/>
          <a:stretch>
            <a:fillRect/>
          </a:stretch>
        </p:blipFill>
        <p:spPr>
          <a:xfrm>
            <a:off x="1267933" y="4308737"/>
            <a:ext cx="4218467" cy="751479"/>
          </a:xfrm>
          <a:prstGeom prst="rect">
            <a:avLst/>
          </a:prstGeom>
        </p:spPr>
      </p:pic>
    </p:spTree>
    <p:extLst>
      <p:ext uri="{BB962C8B-B14F-4D97-AF65-F5344CB8AC3E}">
        <p14:creationId xmlns:p14="http://schemas.microsoft.com/office/powerpoint/2010/main" val="72431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4396" y="658677"/>
            <a:ext cx="8322590" cy="5866108"/>
          </a:xfrm>
        </p:spPr>
        <p:txBody>
          <a:bodyPr>
            <a:normAutofit fontScale="92500" lnSpcReduction="10000"/>
          </a:bodyPr>
          <a:lstStyle/>
          <a:p>
            <a:r>
              <a:rPr lang="zh-TW" altLang="en-US" dirty="0" smtClean="0"/>
              <a:t>輸入預計出倉日期、預計出倉件數</a:t>
            </a:r>
            <a:r>
              <a:rPr lang="en-US" altLang="zh-TW" dirty="0" smtClean="0"/>
              <a:t>/</a:t>
            </a:r>
            <a:r>
              <a:rPr lang="zh-TW" altLang="en-US" dirty="0" smtClean="0"/>
              <a:t>噸數、裝卸公司</a:t>
            </a:r>
            <a:endParaRPr lang="en-US" altLang="zh-TW" dirty="0"/>
          </a:p>
          <a:p>
            <a:pPr lvl="1">
              <a:lnSpc>
                <a:spcPts val="2400"/>
              </a:lnSpc>
            </a:pPr>
            <a:r>
              <a:rPr lang="zh-TW" altLang="en-US" sz="2000" dirty="0" smtClean="0"/>
              <a:t>從進</a:t>
            </a:r>
            <a:r>
              <a:rPr lang="zh-TW" altLang="en-US" dirty="0" smtClean="0"/>
              <a:t>倉日起，以每五日為一期。系統</a:t>
            </a:r>
            <a:r>
              <a:rPr lang="zh-TW" altLang="en-US" dirty="0" smtClean="0"/>
              <a:t>自動計算期</a:t>
            </a:r>
            <a:r>
              <a:rPr lang="zh-TW" altLang="en-US" dirty="0" smtClean="0"/>
              <a:t>數、本期出倉有效週期日</a:t>
            </a:r>
            <a:r>
              <a:rPr lang="zh-TW" altLang="en-US" sz="2000" dirty="0" smtClean="0"/>
              <a:t>、已繳倉租週期日（</a:t>
            </a:r>
            <a:r>
              <a:rPr lang="zh-TW" altLang="en-US" sz="2000" dirty="0" smtClean="0"/>
              <a:t>若此單之前已曾</a:t>
            </a:r>
            <a:r>
              <a:rPr lang="zh-TW" altLang="en-US" sz="2000" dirty="0" smtClean="0"/>
              <a:t>有過出</a:t>
            </a:r>
            <a:r>
              <a:rPr lang="zh-TW" altLang="en-US" sz="2000" dirty="0" smtClean="0"/>
              <a:t>倉申請）</a:t>
            </a:r>
            <a:endParaRPr lang="en-US" altLang="zh-TW" sz="2000" dirty="0" smtClean="0"/>
          </a:p>
          <a:p>
            <a:pPr>
              <a:lnSpc>
                <a:spcPts val="2400"/>
              </a:lnSpc>
            </a:pPr>
            <a:r>
              <a:rPr lang="zh-TW" altLang="en-US" sz="2200" dirty="0" smtClean="0"/>
              <a:t>填寫完畢並確認無誤後，存檔，系統會出現             ，點擊後產生計費檢核單。前往業務單位繳費。</a:t>
            </a:r>
            <a:endParaRPr lang="en-US" altLang="zh-TW" sz="2200" dirty="0"/>
          </a:p>
          <a:p>
            <a:r>
              <a:rPr lang="zh-TW" altLang="en-US" sz="2200" dirty="0" smtClean="0"/>
              <a:t>說明</a:t>
            </a:r>
            <a:r>
              <a:rPr lang="en-US" altLang="zh-TW" sz="2200" dirty="0" smtClean="0"/>
              <a:t>1</a:t>
            </a:r>
            <a:r>
              <a:rPr lang="zh-TW" altLang="en-US" sz="2200" dirty="0" smtClean="0"/>
              <a:t>：以</a:t>
            </a:r>
            <a:r>
              <a:rPr lang="zh-TW" altLang="en-US" sz="2200" dirty="0"/>
              <a:t>五日為一個週期計算</a:t>
            </a:r>
            <a:r>
              <a:rPr lang="zh-TW" altLang="en-US" sz="2200" dirty="0" smtClean="0"/>
              <a:t>。</a:t>
            </a:r>
            <a:endParaRPr lang="en-US" altLang="zh-TW" sz="2200" dirty="0" smtClean="0"/>
          </a:p>
          <a:p>
            <a:pPr lvl="1"/>
            <a:r>
              <a:rPr lang="zh-TW" altLang="en-US" dirty="0" smtClean="0"/>
              <a:t>同一週期內若分多日出倉，無需再填寫出倉申請，</a:t>
            </a:r>
            <a:r>
              <a:rPr lang="zh-TW" altLang="en-US" dirty="0"/>
              <a:t>共用一張</a:t>
            </a:r>
            <a:r>
              <a:rPr lang="zh-TW" altLang="en-US" dirty="0" smtClean="0"/>
              <a:t>即可。</a:t>
            </a:r>
            <a:endParaRPr lang="en-US" altLang="zh-TW" dirty="0" smtClean="0"/>
          </a:p>
          <a:p>
            <a:pPr lvl="1"/>
            <a:r>
              <a:rPr lang="zh-TW" altLang="en-US" dirty="0" smtClean="0"/>
              <a:t>若一個週期內無法全部出倉，</a:t>
            </a:r>
            <a:r>
              <a:rPr lang="zh-TW" altLang="en-US" dirty="0"/>
              <a:t>另一期需另辦出倉</a:t>
            </a:r>
            <a:r>
              <a:rPr lang="zh-TW" altLang="en-US" dirty="0" smtClean="0"/>
              <a:t>申請，並重新計算倉租。</a:t>
            </a:r>
            <a:endParaRPr lang="en-US" altLang="zh-TW" dirty="0" smtClean="0"/>
          </a:p>
          <a:p>
            <a:pPr>
              <a:lnSpc>
                <a:spcPts val="2400"/>
              </a:lnSpc>
            </a:pPr>
            <a:r>
              <a:rPr lang="zh-TW" altLang="en-US" dirty="0"/>
              <a:t>說明</a:t>
            </a:r>
            <a:r>
              <a:rPr lang="en-US" altLang="zh-TW" dirty="0" smtClean="0"/>
              <a:t>2</a:t>
            </a:r>
            <a:r>
              <a:rPr lang="zh-TW" altLang="en-US" dirty="0" smtClean="0"/>
              <a:t>：如果已辦理出倉申請，但未點擊計費檢核按鈕；超越本單所提示之倉租週期日之後才要進行計費</a:t>
            </a:r>
            <a:r>
              <a:rPr lang="en-US" altLang="zh-TW" dirty="0" smtClean="0"/>
              <a:t>/</a:t>
            </a:r>
            <a:r>
              <a:rPr lang="zh-TW" altLang="en-US" dirty="0" smtClean="0"/>
              <a:t>繳費，此時無需重填申請單。請打開此舊單，並修改預計出倉日即可。</a:t>
            </a:r>
            <a:endParaRPr lang="en-US" altLang="zh-TW" dirty="0" smtClean="0"/>
          </a:p>
          <a:p>
            <a:pPr>
              <a:lnSpc>
                <a:spcPts val="2400"/>
              </a:lnSpc>
            </a:pPr>
            <a:r>
              <a:rPr lang="zh-TW" altLang="en-US" dirty="0"/>
              <a:t>說明</a:t>
            </a:r>
            <a:r>
              <a:rPr lang="en-US" altLang="zh-TW" dirty="0" smtClean="0"/>
              <a:t>3</a:t>
            </a:r>
            <a:r>
              <a:rPr lang="zh-TW" altLang="en-US" dirty="0" smtClean="0"/>
              <a:t>：如果已點</a:t>
            </a:r>
            <a:r>
              <a:rPr lang="zh-TW" altLang="en-US" dirty="0" smtClean="0"/>
              <a:t>擊過計費</a:t>
            </a:r>
            <a:r>
              <a:rPr lang="zh-TW" altLang="en-US" dirty="0" smtClean="0"/>
              <a:t>檢核按鈕（計費單已產出），則不管是否有實際出倉，逾期出倉均需另辦出倉申請單</a:t>
            </a:r>
            <a:endParaRPr lang="en-US" altLang="zh-TW" dirty="0" smtClean="0"/>
          </a:p>
          <a:p>
            <a:pPr lvl="1"/>
            <a:r>
              <a:rPr lang="zh-TW" altLang="en-US" sz="1700" dirty="0" smtClean="0"/>
              <a:t>有實際出倉：請</a:t>
            </a:r>
            <a:r>
              <a:rPr lang="zh-TW" altLang="en-US" sz="1700" dirty="0"/>
              <a:t>倉</a:t>
            </a:r>
            <a:r>
              <a:rPr lang="zh-TW" altLang="en-US" sz="1700" dirty="0" smtClean="0"/>
              <a:t>管人員填寫出倉</a:t>
            </a:r>
            <a:r>
              <a:rPr lang="zh-TW" altLang="en-US" sz="1700" dirty="0"/>
              <a:t>明</a:t>
            </a:r>
            <a:r>
              <a:rPr lang="zh-TW" altLang="en-US" sz="1700" dirty="0" smtClean="0"/>
              <a:t>細後，填寫實際</a:t>
            </a:r>
            <a:r>
              <a:rPr lang="zh-TW" altLang="en-US" sz="1700" dirty="0"/>
              <a:t>出倉</a:t>
            </a:r>
            <a:r>
              <a:rPr lang="zh-TW" altLang="en-US" sz="1700" dirty="0" smtClean="0"/>
              <a:t>量，取得剩餘倉儲量。</a:t>
            </a:r>
            <a:endParaRPr lang="en-US" altLang="zh-TW" sz="1700" dirty="0" smtClean="0"/>
          </a:p>
          <a:p>
            <a:pPr lvl="1"/>
            <a:r>
              <a:rPr lang="zh-TW" altLang="en-US" sz="1700" dirty="0"/>
              <a:t>沒有出倉</a:t>
            </a:r>
            <a:r>
              <a:rPr lang="zh-TW" altLang="en-US" sz="1700" dirty="0" smtClean="0"/>
              <a:t>：也須請倉管人員填寫出倉明細（出倉量</a:t>
            </a:r>
            <a:r>
              <a:rPr lang="en-US" altLang="zh-TW" sz="1700" dirty="0" smtClean="0"/>
              <a:t>0 </a:t>
            </a:r>
            <a:r>
              <a:rPr lang="zh-TW" altLang="en-US" sz="1700" dirty="0" smtClean="0"/>
              <a:t>無動態），將前一期出倉申請結案。</a:t>
            </a:r>
            <a:endParaRPr lang="en-US" altLang="zh-TW" sz="1700" dirty="0"/>
          </a:p>
          <a:p>
            <a:endParaRPr lang="en-US" altLang="zh-TW" dirty="0" smtClean="0"/>
          </a:p>
          <a:p>
            <a:endParaRPr lang="en-US" altLang="zh-TW" sz="2000" dirty="0"/>
          </a:p>
          <a:p>
            <a:pPr marL="365760" lvl="1" indent="0">
              <a:buNone/>
            </a:pPr>
            <a:endParaRPr lang="zh-TW" altLang="en-US" sz="1800"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17</a:t>
            </a:fld>
            <a:endParaRPr lang="zh-TW" altLang="en-US" dirty="0"/>
          </a:p>
        </p:txBody>
      </p:sp>
      <p:pic>
        <p:nvPicPr>
          <p:cNvPr id="2" name="圖片 1"/>
          <p:cNvPicPr>
            <a:picLocks noChangeAspect="1"/>
          </p:cNvPicPr>
          <p:nvPr/>
        </p:nvPicPr>
        <p:blipFill>
          <a:blip r:embed="rId2"/>
          <a:stretch>
            <a:fillRect/>
          </a:stretch>
        </p:blipFill>
        <p:spPr>
          <a:xfrm>
            <a:off x="5773806" y="1839934"/>
            <a:ext cx="828472" cy="306421"/>
          </a:xfrm>
          <a:prstGeom prst="rect">
            <a:avLst/>
          </a:prstGeom>
        </p:spPr>
      </p:pic>
    </p:spTree>
    <p:extLst>
      <p:ext uri="{BB962C8B-B14F-4D97-AF65-F5344CB8AC3E}">
        <p14:creationId xmlns:p14="http://schemas.microsoft.com/office/powerpoint/2010/main" val="30646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3"/>
          <p:cNvSpPr txBox="1">
            <a:spLocks/>
          </p:cNvSpPr>
          <p:nvPr/>
        </p:nvSpPr>
        <p:spPr>
          <a:xfrm>
            <a:off x="411137" y="970035"/>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進</a:t>
            </a:r>
            <a:r>
              <a:rPr kumimoji="1" lang="zh-TW" altLang="en-US" sz="2400" b="1" dirty="0">
                <a:solidFill>
                  <a:srgbClr val="2B5487"/>
                </a:solidFill>
                <a:latin typeface="微軟正黑體"/>
                <a:ea typeface="微軟正黑體"/>
                <a:cs typeface="微軟正黑體"/>
                <a:sym typeface="Wingdings" panose="05000000000000000000" pitchFamily="2" charset="2"/>
              </a:rPr>
              <a:t>（轉）口出</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倉明細新增單</a:t>
            </a:r>
            <a:endParaRPr kumimoji="1" lang="zh-TW" altLang="en-US" sz="2400" b="1" dirty="0" smtClean="0">
              <a:solidFill>
                <a:srgbClr val="2B5487"/>
              </a:solidFill>
              <a:latin typeface="微軟正黑體"/>
              <a:ea typeface="微軟正黑體"/>
              <a:cs typeface="微軟正黑體"/>
            </a:endParaRPr>
          </a:p>
          <a:p>
            <a:pPr lvl="2"/>
            <a:r>
              <a:rPr lang="zh-TW" altLang="en-US" sz="1800" dirty="0" smtClean="0"/>
              <a:t>程式入口：首頁</a:t>
            </a:r>
            <a:r>
              <a:rPr lang="zh-TW" altLang="en-US" sz="1800" dirty="0" smtClean="0">
                <a:sym typeface="Wingdings" panose="05000000000000000000" pitchFamily="2" charset="2"/>
              </a:rPr>
              <a:t>作業管理倉儲</a:t>
            </a:r>
            <a:r>
              <a:rPr lang="zh-TW" altLang="en-US" sz="1800" dirty="0">
                <a:sym typeface="Wingdings" panose="05000000000000000000" pitchFamily="2" charset="2"/>
              </a:rPr>
              <a:t>管理</a:t>
            </a:r>
            <a:r>
              <a:rPr lang="zh-TW" altLang="en-US" sz="1800" dirty="0" smtClean="0">
                <a:sym typeface="Wingdings" panose="05000000000000000000" pitchFamily="2" charset="2"/>
              </a:rPr>
              <a:t></a:t>
            </a:r>
            <a:r>
              <a:rPr lang="zh-TW" altLang="en-US" sz="1800" dirty="0">
                <a:sym typeface="Wingdings" panose="05000000000000000000" pitchFamily="2" charset="2"/>
              </a:rPr>
              <a:t>進（轉）口出</a:t>
            </a:r>
            <a:r>
              <a:rPr lang="zh-TW" altLang="en-US" sz="1800" dirty="0" smtClean="0">
                <a:sym typeface="Wingdings" panose="05000000000000000000" pitchFamily="2" charset="2"/>
              </a:rPr>
              <a:t>倉明細新增</a:t>
            </a:r>
            <a:endParaRPr lang="en-US" altLang="zh-TW" sz="1800" dirty="0" smtClean="0">
              <a:sym typeface="Wingdings" panose="05000000000000000000" pitchFamily="2" charset="2"/>
            </a:endParaRPr>
          </a:p>
        </p:txBody>
      </p:sp>
      <p:sp>
        <p:nvSpPr>
          <p:cNvPr id="6" name="投影片編號版面配置區 5"/>
          <p:cNvSpPr>
            <a:spLocks noGrp="1"/>
          </p:cNvSpPr>
          <p:nvPr>
            <p:ph type="sldNum" sz="quarter" idx="12"/>
          </p:nvPr>
        </p:nvSpPr>
        <p:spPr/>
        <p:txBody>
          <a:bodyPr/>
          <a:lstStyle/>
          <a:p>
            <a:fld id="{FC749032-2A07-4AE8-BA90-74324CAE0C87}" type="slidenum">
              <a:rPr lang="en-US" altLang="zh-TW" smtClean="0"/>
              <a:t>18</a:t>
            </a:fld>
            <a:endParaRPr lang="zh-TW" altLang="en-US" dirty="0"/>
          </a:p>
        </p:txBody>
      </p:sp>
      <p:pic>
        <p:nvPicPr>
          <p:cNvPr id="2" name="圖片 1"/>
          <p:cNvPicPr>
            <a:picLocks noChangeAspect="1"/>
          </p:cNvPicPr>
          <p:nvPr/>
        </p:nvPicPr>
        <p:blipFill>
          <a:blip r:embed="rId2"/>
          <a:stretch>
            <a:fillRect/>
          </a:stretch>
        </p:blipFill>
        <p:spPr>
          <a:xfrm>
            <a:off x="480879" y="1968692"/>
            <a:ext cx="8404868" cy="3432468"/>
          </a:xfrm>
          <a:prstGeom prst="rect">
            <a:avLst/>
          </a:prstGeom>
        </p:spPr>
      </p:pic>
    </p:spTree>
    <p:extLst>
      <p:ext uri="{BB962C8B-B14F-4D97-AF65-F5344CB8AC3E}">
        <p14:creationId xmlns:p14="http://schemas.microsoft.com/office/powerpoint/2010/main" val="64187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5840" y="467360"/>
            <a:ext cx="7132320" cy="788003"/>
          </a:xfrm>
        </p:spPr>
        <p:txBody>
          <a:bodyPr/>
          <a:lstStyle/>
          <a:p>
            <a:r>
              <a:rPr lang="zh-TW" altLang="en-US" dirty="0" smtClean="0"/>
              <a:t>課程大綱</a:t>
            </a:r>
            <a:endParaRPr lang="zh-TW" altLang="en-US" dirty="0"/>
          </a:p>
        </p:txBody>
      </p:sp>
      <p:sp>
        <p:nvSpPr>
          <p:cNvPr id="3" name="內容版面配置區 2"/>
          <p:cNvSpPr>
            <a:spLocks noGrp="1"/>
          </p:cNvSpPr>
          <p:nvPr>
            <p:ph idx="1"/>
          </p:nvPr>
        </p:nvSpPr>
        <p:spPr>
          <a:xfrm>
            <a:off x="1005840" y="1433593"/>
            <a:ext cx="7132320" cy="5406119"/>
          </a:xfrm>
        </p:spPr>
        <p:txBody>
          <a:bodyPr>
            <a:normAutofit lnSpcReduction="10000"/>
          </a:bodyPr>
          <a:lstStyle/>
          <a:p>
            <a:r>
              <a:rPr kumimoji="1" lang="zh-TW" altLang="en-US" sz="3000" b="1" dirty="0" smtClean="0">
                <a:solidFill>
                  <a:srgbClr val="2B5487"/>
                </a:solidFill>
                <a:latin typeface="微軟正黑體"/>
                <a:ea typeface="微軟正黑體"/>
                <a:cs typeface="微軟正黑體"/>
              </a:rPr>
              <a:t>進口貨進出倉作業流程</a:t>
            </a:r>
            <a:endParaRPr kumimoji="1" lang="en-US" altLang="zh-TW" sz="3000" b="1" dirty="0" smtClean="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進（轉）口</a:t>
            </a:r>
            <a:r>
              <a:rPr kumimoji="1" lang="zh-TW" altLang="en-US" sz="2000" b="1" dirty="0" smtClean="0">
                <a:solidFill>
                  <a:srgbClr val="2B5487"/>
                </a:solidFill>
                <a:latin typeface="微軟正黑體"/>
                <a:ea typeface="微軟正黑體"/>
                <a:cs typeface="微軟正黑體"/>
              </a:rPr>
              <a:t>貨作業流程圖</a:t>
            </a:r>
            <a:endParaRPr kumimoji="1" lang="en-US" altLang="zh-TW" sz="2000" b="1" dirty="0" smtClean="0">
              <a:solidFill>
                <a:srgbClr val="2B5487"/>
              </a:solidFill>
              <a:latin typeface="微軟正黑體"/>
              <a:ea typeface="微軟正黑體"/>
              <a:cs typeface="微軟正黑體"/>
            </a:endParaRPr>
          </a:p>
          <a:p>
            <a:pPr lvl="1"/>
            <a:r>
              <a:rPr kumimoji="1" lang="zh-TW" altLang="en-US" sz="2000" b="1" dirty="0" smtClean="0">
                <a:solidFill>
                  <a:srgbClr val="2B5487"/>
                </a:solidFill>
                <a:latin typeface="微軟正黑體"/>
                <a:ea typeface="微軟正黑體"/>
                <a:cs typeface="微軟正黑體"/>
              </a:rPr>
              <a:t>艙單</a:t>
            </a:r>
            <a:r>
              <a:rPr kumimoji="1" lang="zh-TW" altLang="en-US" sz="2000" b="1" dirty="0">
                <a:solidFill>
                  <a:srgbClr val="2B5487"/>
                </a:solidFill>
                <a:latin typeface="微軟正黑體"/>
                <a:ea typeface="微軟正黑體"/>
                <a:cs typeface="微軟正黑體"/>
              </a:rPr>
              <a:t>加</a:t>
            </a:r>
            <a:r>
              <a:rPr kumimoji="1" lang="zh-TW" altLang="en-US" sz="2000" b="1" dirty="0" smtClean="0">
                <a:solidFill>
                  <a:srgbClr val="2B5487"/>
                </a:solidFill>
                <a:latin typeface="微軟正黑體"/>
                <a:ea typeface="微軟正黑體"/>
                <a:cs typeface="微軟正黑體"/>
              </a:rPr>
              <a:t>註</a:t>
            </a:r>
            <a:endParaRPr kumimoji="1" lang="en-US" altLang="zh-TW" sz="2000" b="1" dirty="0" smtClean="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進（轉</a:t>
            </a:r>
            <a:r>
              <a:rPr kumimoji="1" lang="zh-TW" altLang="en-US" sz="2000" b="1" dirty="0" smtClean="0">
                <a:solidFill>
                  <a:srgbClr val="2B5487"/>
                </a:solidFill>
                <a:latin typeface="微軟正黑體"/>
                <a:ea typeface="微軟正黑體"/>
                <a:cs typeface="微軟正黑體"/>
              </a:rPr>
              <a:t>）</a:t>
            </a:r>
            <a:r>
              <a:rPr kumimoji="1" lang="zh-TW" altLang="en-US" sz="2000" b="1" dirty="0">
                <a:solidFill>
                  <a:srgbClr val="2B5487"/>
                </a:solidFill>
                <a:latin typeface="微軟正黑體"/>
                <a:ea typeface="微軟正黑體"/>
                <a:cs typeface="微軟正黑體"/>
              </a:rPr>
              <a:t>口</a:t>
            </a:r>
            <a:r>
              <a:rPr kumimoji="1" lang="zh-TW" altLang="en-US" sz="2000" b="1" dirty="0" smtClean="0">
                <a:solidFill>
                  <a:srgbClr val="2B5487"/>
                </a:solidFill>
                <a:latin typeface="微軟正黑體"/>
                <a:ea typeface="微軟正黑體"/>
                <a:cs typeface="微軟正黑體"/>
              </a:rPr>
              <a:t>貨進</a:t>
            </a:r>
            <a:r>
              <a:rPr kumimoji="1" lang="zh-TW" altLang="en-US" sz="2000" b="1" dirty="0">
                <a:solidFill>
                  <a:srgbClr val="2B5487"/>
                </a:solidFill>
                <a:latin typeface="微軟正黑體"/>
                <a:ea typeface="微軟正黑體"/>
                <a:cs typeface="微軟正黑體"/>
              </a:rPr>
              <a:t>倉</a:t>
            </a:r>
            <a:r>
              <a:rPr kumimoji="1" lang="zh-TW" altLang="en-US" sz="2000" b="1" dirty="0" smtClean="0">
                <a:solidFill>
                  <a:srgbClr val="2B5487"/>
                </a:solidFill>
                <a:latin typeface="微軟正黑體"/>
                <a:ea typeface="微軟正黑體"/>
                <a:cs typeface="微軟正黑體"/>
              </a:rPr>
              <a:t>申請</a:t>
            </a:r>
            <a:endParaRPr kumimoji="1" lang="en-US" altLang="zh-TW" sz="2000" b="1" dirty="0" smtClean="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進（轉</a:t>
            </a:r>
            <a:r>
              <a:rPr kumimoji="1" lang="zh-TW" altLang="en-US" sz="2000" b="1" dirty="0" smtClean="0">
                <a:solidFill>
                  <a:srgbClr val="2B5487"/>
                </a:solidFill>
                <a:latin typeface="微軟正黑體"/>
                <a:ea typeface="微軟正黑體"/>
                <a:cs typeface="微軟正黑體"/>
              </a:rPr>
              <a:t>）</a:t>
            </a:r>
            <a:r>
              <a:rPr kumimoji="1" lang="zh-TW" altLang="en-US" sz="2000" b="1" dirty="0">
                <a:solidFill>
                  <a:srgbClr val="2B5487"/>
                </a:solidFill>
                <a:latin typeface="微軟正黑體"/>
                <a:ea typeface="微軟正黑體"/>
                <a:cs typeface="微軟正黑體"/>
              </a:rPr>
              <a:t>口</a:t>
            </a:r>
            <a:r>
              <a:rPr kumimoji="1" lang="zh-TW" altLang="en-US" sz="2000" b="1" dirty="0" smtClean="0">
                <a:solidFill>
                  <a:srgbClr val="2B5487"/>
                </a:solidFill>
                <a:latin typeface="微軟正黑體"/>
                <a:ea typeface="微軟正黑體"/>
                <a:cs typeface="微軟正黑體"/>
              </a:rPr>
              <a:t>貨進</a:t>
            </a:r>
            <a:r>
              <a:rPr kumimoji="1" lang="zh-TW" altLang="en-US" sz="2000" b="1" dirty="0">
                <a:solidFill>
                  <a:srgbClr val="2B5487"/>
                </a:solidFill>
                <a:latin typeface="微軟正黑體"/>
                <a:ea typeface="微軟正黑體"/>
                <a:cs typeface="微軟正黑體"/>
              </a:rPr>
              <a:t>倉明</a:t>
            </a:r>
            <a:r>
              <a:rPr kumimoji="1" lang="zh-TW" altLang="en-US" sz="2000" b="1" dirty="0" smtClean="0">
                <a:solidFill>
                  <a:srgbClr val="2B5487"/>
                </a:solidFill>
                <a:latin typeface="微軟正黑體"/>
                <a:ea typeface="微軟正黑體"/>
                <a:cs typeface="微軟正黑體"/>
              </a:rPr>
              <a:t>細新增</a:t>
            </a:r>
            <a:endParaRPr kumimoji="1" lang="en-US" altLang="zh-TW" sz="2000" b="1" dirty="0">
              <a:solidFill>
                <a:srgbClr val="2B5487"/>
              </a:solidFill>
              <a:latin typeface="微軟正黑體"/>
              <a:ea typeface="微軟正黑體"/>
              <a:cs typeface="微軟正黑體"/>
            </a:endParaRPr>
          </a:p>
          <a:p>
            <a:pPr lvl="1"/>
            <a:r>
              <a:rPr kumimoji="1" lang="zh-TW" altLang="en-US" sz="2000" b="1" dirty="0" smtClean="0">
                <a:solidFill>
                  <a:srgbClr val="2B5487"/>
                </a:solidFill>
                <a:latin typeface="微軟正黑體"/>
                <a:ea typeface="微軟正黑體"/>
                <a:cs typeface="微軟正黑體"/>
              </a:rPr>
              <a:t>進</a:t>
            </a:r>
            <a:r>
              <a:rPr kumimoji="1" lang="zh-TW" altLang="en-US" sz="2000" b="1" dirty="0">
                <a:solidFill>
                  <a:srgbClr val="2B5487"/>
                </a:solidFill>
                <a:latin typeface="微軟正黑體"/>
                <a:ea typeface="微軟正黑體"/>
                <a:cs typeface="微軟正黑體"/>
              </a:rPr>
              <a:t>（轉</a:t>
            </a:r>
            <a:r>
              <a:rPr kumimoji="1" lang="zh-TW" altLang="en-US" sz="2000" b="1" dirty="0" smtClean="0">
                <a:solidFill>
                  <a:srgbClr val="2B5487"/>
                </a:solidFill>
                <a:latin typeface="微軟正黑體"/>
                <a:ea typeface="微軟正黑體"/>
                <a:cs typeface="微軟正黑體"/>
              </a:rPr>
              <a:t>）</a:t>
            </a:r>
            <a:r>
              <a:rPr kumimoji="1" lang="zh-TW" altLang="en-US" sz="2000" b="1" dirty="0">
                <a:solidFill>
                  <a:srgbClr val="2B5487"/>
                </a:solidFill>
                <a:latin typeface="微軟正黑體"/>
                <a:ea typeface="微軟正黑體"/>
                <a:cs typeface="微軟正黑體"/>
              </a:rPr>
              <a:t>口</a:t>
            </a:r>
            <a:r>
              <a:rPr kumimoji="1" lang="zh-TW" altLang="en-US" sz="2000" b="1" dirty="0" smtClean="0">
                <a:solidFill>
                  <a:srgbClr val="2B5487"/>
                </a:solidFill>
                <a:latin typeface="微軟正黑體"/>
                <a:ea typeface="微軟正黑體"/>
                <a:cs typeface="微軟正黑體"/>
              </a:rPr>
              <a:t>貨出倉申請</a:t>
            </a:r>
            <a:endParaRPr kumimoji="1" lang="en-US" altLang="zh-TW" sz="2000" b="1" dirty="0" smtClean="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進（轉</a:t>
            </a:r>
            <a:r>
              <a:rPr kumimoji="1" lang="zh-TW" altLang="en-US" sz="2000" b="1" dirty="0" smtClean="0">
                <a:solidFill>
                  <a:srgbClr val="2B5487"/>
                </a:solidFill>
                <a:latin typeface="微軟正黑體"/>
                <a:ea typeface="微軟正黑體"/>
                <a:cs typeface="微軟正黑體"/>
              </a:rPr>
              <a:t>）</a:t>
            </a:r>
            <a:r>
              <a:rPr kumimoji="1" lang="zh-TW" altLang="en-US" sz="2000" b="1" dirty="0">
                <a:solidFill>
                  <a:srgbClr val="2B5487"/>
                </a:solidFill>
                <a:latin typeface="微軟正黑體"/>
                <a:ea typeface="微軟正黑體"/>
                <a:cs typeface="微軟正黑體"/>
              </a:rPr>
              <a:t>口</a:t>
            </a:r>
            <a:r>
              <a:rPr kumimoji="1" lang="zh-TW" altLang="en-US" sz="2000" b="1" dirty="0" smtClean="0">
                <a:solidFill>
                  <a:srgbClr val="2B5487"/>
                </a:solidFill>
                <a:latin typeface="微軟正黑體"/>
                <a:ea typeface="微軟正黑體"/>
                <a:cs typeface="微軟正黑體"/>
              </a:rPr>
              <a:t>貨出倉明細新增</a:t>
            </a:r>
            <a:endParaRPr kumimoji="1" lang="en-US" altLang="zh-TW" sz="2000" b="1" dirty="0">
              <a:solidFill>
                <a:srgbClr val="2B5487"/>
              </a:solidFill>
              <a:latin typeface="微軟正黑體"/>
              <a:ea typeface="微軟正黑體"/>
              <a:cs typeface="微軟正黑體"/>
            </a:endParaRPr>
          </a:p>
          <a:p>
            <a:r>
              <a:rPr kumimoji="1" lang="zh-TW" altLang="en-US" sz="2800" b="1" dirty="0">
                <a:solidFill>
                  <a:srgbClr val="2B5487"/>
                </a:solidFill>
                <a:latin typeface="微軟正黑體"/>
                <a:ea typeface="微軟正黑體"/>
                <a:cs typeface="微軟正黑體"/>
              </a:rPr>
              <a:t>出口貨進出倉作業</a:t>
            </a:r>
            <a:r>
              <a:rPr kumimoji="1" lang="zh-TW" altLang="en-US" sz="2800" b="1" dirty="0" smtClean="0">
                <a:solidFill>
                  <a:srgbClr val="2B5487"/>
                </a:solidFill>
                <a:latin typeface="微軟正黑體"/>
                <a:ea typeface="微軟正黑體"/>
                <a:cs typeface="微軟正黑體"/>
              </a:rPr>
              <a:t>流程</a:t>
            </a:r>
            <a:endParaRPr kumimoji="1" lang="en-US" altLang="zh-TW" sz="2800" b="1" dirty="0" smtClean="0">
              <a:solidFill>
                <a:srgbClr val="2B5487"/>
              </a:solidFill>
              <a:latin typeface="微軟正黑體"/>
              <a:ea typeface="微軟正黑體"/>
              <a:cs typeface="微軟正黑體"/>
            </a:endParaRPr>
          </a:p>
          <a:p>
            <a:pPr lvl="1"/>
            <a:r>
              <a:rPr kumimoji="1" lang="zh-TW" altLang="en-US" sz="2000" b="1" dirty="0" smtClean="0">
                <a:solidFill>
                  <a:srgbClr val="2B5487"/>
                </a:solidFill>
                <a:latin typeface="微軟正黑體"/>
                <a:ea typeface="微軟正黑體"/>
                <a:cs typeface="微軟正黑體"/>
              </a:rPr>
              <a:t>出口貨作業流程圖</a:t>
            </a:r>
            <a:endParaRPr kumimoji="1" lang="en-US" altLang="zh-TW" sz="2000" b="1" dirty="0" smtClean="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出口貨</a:t>
            </a:r>
            <a:r>
              <a:rPr kumimoji="1" lang="zh-TW" altLang="en-US" sz="2000" b="1" dirty="0" smtClean="0">
                <a:solidFill>
                  <a:srgbClr val="2B5487"/>
                </a:solidFill>
                <a:latin typeface="微軟正黑體"/>
                <a:ea typeface="微軟正黑體"/>
                <a:cs typeface="微軟正黑體"/>
              </a:rPr>
              <a:t>進</a:t>
            </a:r>
            <a:r>
              <a:rPr kumimoji="1" lang="zh-TW" altLang="en-US" sz="2000" b="1" dirty="0">
                <a:solidFill>
                  <a:srgbClr val="2B5487"/>
                </a:solidFill>
                <a:latin typeface="微軟正黑體"/>
                <a:ea typeface="微軟正黑體"/>
                <a:cs typeface="微軟正黑體"/>
              </a:rPr>
              <a:t>倉申請</a:t>
            </a:r>
            <a:endParaRPr kumimoji="1" lang="en-US" altLang="zh-TW" sz="2000" b="1" dirty="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出口貨</a:t>
            </a:r>
            <a:r>
              <a:rPr kumimoji="1" lang="zh-TW" altLang="en-US" sz="2000" b="1" dirty="0" smtClean="0">
                <a:solidFill>
                  <a:srgbClr val="2B5487"/>
                </a:solidFill>
                <a:latin typeface="微軟正黑體"/>
                <a:ea typeface="微軟正黑體"/>
                <a:cs typeface="微軟正黑體"/>
              </a:rPr>
              <a:t>進</a:t>
            </a:r>
            <a:r>
              <a:rPr kumimoji="1" lang="zh-TW" altLang="en-US" sz="2000" b="1" dirty="0">
                <a:solidFill>
                  <a:srgbClr val="2B5487"/>
                </a:solidFill>
                <a:latin typeface="微軟正黑體"/>
                <a:ea typeface="微軟正黑體"/>
                <a:cs typeface="微軟正黑體"/>
              </a:rPr>
              <a:t>倉明細新增</a:t>
            </a:r>
            <a:endParaRPr kumimoji="1" lang="en-US" altLang="zh-TW" sz="2000" b="1" dirty="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出口貨</a:t>
            </a:r>
            <a:r>
              <a:rPr kumimoji="1" lang="zh-TW" altLang="en-US" sz="2000" b="1" dirty="0" smtClean="0">
                <a:solidFill>
                  <a:srgbClr val="2B5487"/>
                </a:solidFill>
                <a:latin typeface="微軟正黑體"/>
                <a:ea typeface="微軟正黑體"/>
                <a:cs typeface="微軟正黑體"/>
              </a:rPr>
              <a:t>口</a:t>
            </a:r>
            <a:r>
              <a:rPr kumimoji="1" lang="zh-TW" altLang="en-US" sz="2000" b="1" dirty="0">
                <a:solidFill>
                  <a:srgbClr val="2B5487"/>
                </a:solidFill>
                <a:latin typeface="微軟正黑體"/>
                <a:ea typeface="微軟正黑體"/>
                <a:cs typeface="微軟正黑體"/>
              </a:rPr>
              <a:t>出倉申請</a:t>
            </a:r>
            <a:endParaRPr kumimoji="1" lang="en-US" altLang="zh-TW" sz="2000" b="1" dirty="0">
              <a:solidFill>
                <a:srgbClr val="2B5487"/>
              </a:solidFill>
              <a:latin typeface="微軟正黑體"/>
              <a:ea typeface="微軟正黑體"/>
              <a:cs typeface="微軟正黑體"/>
            </a:endParaRPr>
          </a:p>
          <a:p>
            <a:pPr lvl="1"/>
            <a:r>
              <a:rPr kumimoji="1" lang="zh-TW" altLang="en-US" sz="2000" b="1" dirty="0">
                <a:solidFill>
                  <a:srgbClr val="2B5487"/>
                </a:solidFill>
                <a:latin typeface="微軟正黑體"/>
                <a:ea typeface="微軟正黑體"/>
                <a:cs typeface="微軟正黑體"/>
              </a:rPr>
              <a:t>出口貨</a:t>
            </a:r>
            <a:r>
              <a:rPr kumimoji="1" lang="zh-TW" altLang="en-US" sz="2000" b="1" dirty="0" smtClean="0">
                <a:solidFill>
                  <a:srgbClr val="2B5487"/>
                </a:solidFill>
                <a:latin typeface="微軟正黑體"/>
                <a:ea typeface="微軟正黑體"/>
                <a:cs typeface="微軟正黑體"/>
              </a:rPr>
              <a:t>口</a:t>
            </a:r>
            <a:r>
              <a:rPr kumimoji="1" lang="zh-TW" altLang="en-US" sz="2000" b="1" dirty="0">
                <a:solidFill>
                  <a:srgbClr val="2B5487"/>
                </a:solidFill>
                <a:latin typeface="微軟正黑體"/>
                <a:ea typeface="微軟正黑體"/>
                <a:cs typeface="微軟正黑體"/>
              </a:rPr>
              <a:t>出倉明細新增</a:t>
            </a:r>
            <a:endParaRPr kumimoji="1" lang="en-US" altLang="zh-TW" sz="2000" b="1" dirty="0">
              <a:solidFill>
                <a:srgbClr val="2B5487"/>
              </a:solidFill>
              <a:latin typeface="微軟正黑體"/>
              <a:ea typeface="微軟正黑體"/>
              <a:cs typeface="微軟正黑體"/>
            </a:endParaRPr>
          </a:p>
        </p:txBody>
      </p:sp>
      <p:sp>
        <p:nvSpPr>
          <p:cNvPr id="5" name="投影片編號版面配置區 4"/>
          <p:cNvSpPr>
            <a:spLocks noGrp="1"/>
          </p:cNvSpPr>
          <p:nvPr>
            <p:ph type="sldNum" sz="quarter" idx="12"/>
          </p:nvPr>
        </p:nvSpPr>
        <p:spPr/>
        <p:txBody>
          <a:bodyPr/>
          <a:lstStyle/>
          <a:p>
            <a:fld id="{FC749032-2A07-4AE8-BA90-74324CAE0C87}" type="slidenum">
              <a:rPr lang="en-US" altLang="zh-TW" smtClean="0"/>
              <a:t>1</a:t>
            </a:fld>
            <a:endParaRPr lang="zh-TW" altLang="en-US" dirty="0"/>
          </a:p>
        </p:txBody>
      </p:sp>
    </p:spTree>
    <p:extLst>
      <p:ext uri="{BB962C8B-B14F-4D97-AF65-F5344CB8AC3E}">
        <p14:creationId xmlns:p14="http://schemas.microsoft.com/office/powerpoint/2010/main" val="30768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970036"/>
            <a:ext cx="8148809" cy="355319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進</a:t>
            </a:r>
            <a:r>
              <a:rPr kumimoji="1" lang="zh-TW" altLang="en-US" sz="2400" b="1" dirty="0">
                <a:solidFill>
                  <a:srgbClr val="2B5487"/>
                </a:solidFill>
                <a:latin typeface="微軟正黑體"/>
                <a:ea typeface="微軟正黑體"/>
                <a:cs typeface="微軟正黑體"/>
              </a:rPr>
              <a:t>（</a:t>
            </a:r>
            <a:r>
              <a:rPr kumimoji="1" lang="zh-TW" altLang="en-US" sz="2400" b="1" dirty="0" smtClean="0">
                <a:solidFill>
                  <a:srgbClr val="2B5487"/>
                </a:solidFill>
                <a:latin typeface="微軟正黑體"/>
                <a:ea typeface="微軟正黑體"/>
                <a:cs typeface="微軟正黑體"/>
              </a:rPr>
              <a:t>轉）口出倉</a:t>
            </a:r>
            <a:r>
              <a:rPr kumimoji="1" lang="zh-TW" altLang="en-US" sz="2400" b="1" dirty="0">
                <a:solidFill>
                  <a:srgbClr val="2B5487"/>
                </a:solidFill>
                <a:latin typeface="微軟正黑體"/>
                <a:ea typeface="微軟正黑體"/>
                <a:cs typeface="微軟正黑體"/>
              </a:rPr>
              <a:t>明</a:t>
            </a:r>
            <a:r>
              <a:rPr kumimoji="1" lang="zh-TW" altLang="en-US" sz="2400" b="1" dirty="0" smtClean="0">
                <a:solidFill>
                  <a:srgbClr val="2B5487"/>
                </a:solidFill>
                <a:latin typeface="微軟正黑體"/>
                <a:ea typeface="微軟正黑體"/>
                <a:cs typeface="微軟正黑體"/>
              </a:rPr>
              <a:t>細新增</a:t>
            </a:r>
          </a:p>
          <a:p>
            <a:pPr lvl="2"/>
            <a:endParaRPr lang="zh-TW" altLang="en-US" sz="2400" dirty="0" smtClean="0"/>
          </a:p>
          <a:p>
            <a:pPr lvl="2"/>
            <a:endParaRPr lang="zh-TW" altLang="en-US" sz="2400" dirty="0"/>
          </a:p>
        </p:txBody>
      </p:sp>
      <p:sp>
        <p:nvSpPr>
          <p:cNvPr id="3" name="內容版面配置區 2"/>
          <p:cNvSpPr>
            <a:spLocks noGrp="1"/>
          </p:cNvSpPr>
          <p:nvPr>
            <p:ph idx="1"/>
          </p:nvPr>
        </p:nvSpPr>
        <p:spPr>
          <a:xfrm>
            <a:off x="379708" y="1517890"/>
            <a:ext cx="8392151" cy="4929405"/>
          </a:xfrm>
        </p:spPr>
        <p:txBody>
          <a:bodyPr>
            <a:normAutofit/>
          </a:bodyPr>
          <a:lstStyle/>
          <a:p>
            <a:pPr lvl="1"/>
            <a:r>
              <a:rPr lang="zh-TW" altLang="en-US" sz="2000" dirty="0" smtClean="0"/>
              <a:t>輸入</a:t>
            </a:r>
            <a:r>
              <a:rPr lang="zh-TW" altLang="en-US" sz="2000" dirty="0"/>
              <a:t>船舶簽證編號</a:t>
            </a:r>
            <a:r>
              <a:rPr lang="zh-TW" altLang="en-US" sz="2000" dirty="0" smtClean="0"/>
              <a:t>，</a:t>
            </a:r>
            <a:r>
              <a:rPr lang="zh-TW" altLang="en-US" sz="2000" dirty="0"/>
              <a:t>並</a:t>
            </a:r>
            <a:r>
              <a:rPr lang="zh-TW" altLang="en-US" sz="2000" dirty="0" smtClean="0"/>
              <a:t>選擇艙號</a:t>
            </a:r>
            <a:endParaRPr lang="en-US" altLang="zh-TW" sz="2000" dirty="0" smtClean="0"/>
          </a:p>
          <a:p>
            <a:pPr lvl="1"/>
            <a:r>
              <a:rPr lang="zh-TW" altLang="en-US" sz="2000" dirty="0" smtClean="0"/>
              <a:t>系統從艙單資料、進倉申請等，</a:t>
            </a:r>
            <a:r>
              <a:rPr lang="zh-TW" altLang="en-US" sz="2000" dirty="0" smtClean="0"/>
              <a:t>帶入該</a:t>
            </a:r>
            <a:r>
              <a:rPr lang="zh-TW" altLang="en-US" sz="2000" dirty="0" smtClean="0"/>
              <a:t>票</a:t>
            </a:r>
            <a:r>
              <a:rPr lang="zh-TW" altLang="en-US" sz="2000" dirty="0"/>
              <a:t>貨</a:t>
            </a:r>
            <a:r>
              <a:rPr lang="zh-TW" altLang="en-US" sz="2000" dirty="0" smtClean="0"/>
              <a:t>的相關欄位。</a:t>
            </a:r>
            <a:endParaRPr lang="en-US" altLang="zh-TW" dirty="0" smtClean="0"/>
          </a:p>
          <a:p>
            <a:pPr lvl="1"/>
            <a:r>
              <a:rPr lang="zh-TW" altLang="en-US" sz="2000" dirty="0" smtClean="0"/>
              <a:t>輸入</a:t>
            </a:r>
            <a:r>
              <a:rPr lang="zh-TW" altLang="en-US" sz="2000" dirty="0" smtClean="0"/>
              <a:t>實際出倉資料</a:t>
            </a:r>
            <a:endParaRPr lang="en-US" altLang="zh-TW" sz="2000" dirty="0" smtClean="0"/>
          </a:p>
          <a:p>
            <a:pPr lvl="2">
              <a:lnSpc>
                <a:spcPts val="2400"/>
              </a:lnSpc>
            </a:pPr>
            <a:r>
              <a:rPr lang="zh-TW" altLang="en-US" sz="1800" dirty="0"/>
              <a:t>客戶代碼、裝卸公司、實際出倉</a:t>
            </a:r>
            <a:r>
              <a:rPr lang="zh-TW" altLang="en-US" sz="1800" dirty="0" smtClean="0"/>
              <a:t>日期、</a:t>
            </a:r>
            <a:r>
              <a:rPr lang="zh-TW" altLang="en-US" sz="1800" dirty="0"/>
              <a:t>出倉</a:t>
            </a:r>
            <a:r>
              <a:rPr lang="zh-TW" altLang="en-US" sz="1800" dirty="0" smtClean="0"/>
              <a:t>倉庫</a:t>
            </a:r>
            <a:r>
              <a:rPr lang="zh-TW" altLang="en-US" sz="1800" dirty="0"/>
              <a:t>、出倉件數</a:t>
            </a:r>
            <a:r>
              <a:rPr lang="zh-TW" altLang="en-US" sz="1800" dirty="0" smtClean="0"/>
              <a:t>、</a:t>
            </a:r>
            <a:r>
              <a:rPr lang="zh-TW" altLang="en-US" sz="1800" dirty="0"/>
              <a:t>出倉噸數（計費噸）、是否提清。</a:t>
            </a:r>
            <a:endParaRPr lang="en-US" altLang="zh-TW" sz="1800" dirty="0"/>
          </a:p>
          <a:p>
            <a:pPr lvl="3"/>
            <a:r>
              <a:rPr lang="zh-TW" altLang="en-US" sz="1600" dirty="0" smtClean="0"/>
              <a:t>不管是否尚有剩餘倉儲量，只要</a:t>
            </a:r>
            <a:r>
              <a:rPr lang="zh-TW" altLang="en-US" sz="1600" dirty="0"/>
              <a:t>勾</a:t>
            </a:r>
            <a:r>
              <a:rPr lang="zh-TW" altLang="en-US" sz="1600" dirty="0" smtClean="0"/>
              <a:t>選了提清註記</a:t>
            </a:r>
            <a:r>
              <a:rPr lang="zh-TW" altLang="en-US" sz="1600" dirty="0" smtClean="0"/>
              <a:t>，</a:t>
            </a:r>
            <a:r>
              <a:rPr lang="zh-TW" altLang="en-US" sz="1600" dirty="0"/>
              <a:t>於主管審查</a:t>
            </a:r>
            <a:r>
              <a:rPr lang="zh-TW" altLang="en-US" sz="1600" dirty="0" smtClean="0"/>
              <a:t>通過此出倉明細時，</a:t>
            </a:r>
            <a:r>
              <a:rPr lang="zh-TW" altLang="en-US" sz="1600" dirty="0" smtClean="0"/>
              <a:t>剩餘</a:t>
            </a:r>
            <a:r>
              <a:rPr lang="zh-TW" altLang="en-US" sz="1600" dirty="0" smtClean="0"/>
              <a:t>倉儲就會</a:t>
            </a:r>
            <a:r>
              <a:rPr lang="zh-TW" altLang="en-US" sz="1600" dirty="0"/>
              <a:t>被清</a:t>
            </a:r>
            <a:r>
              <a:rPr lang="en-US" altLang="zh-TW" sz="1600" dirty="0"/>
              <a:t>0</a:t>
            </a:r>
            <a:endParaRPr lang="en-US" altLang="zh-TW" sz="1600" dirty="0" smtClean="0"/>
          </a:p>
          <a:p>
            <a:pPr lvl="2"/>
            <a:r>
              <a:rPr lang="zh-TW" altLang="en-US" sz="1800" dirty="0"/>
              <a:t>輸入加</a:t>
            </a:r>
            <a:r>
              <a:rPr lang="zh-TW" altLang="en-US" sz="1800" dirty="0" smtClean="0"/>
              <a:t>成項目及</a:t>
            </a:r>
            <a:r>
              <a:rPr lang="zh-TW" altLang="en-US" sz="1800" dirty="0"/>
              <a:t>工作</a:t>
            </a:r>
            <a:r>
              <a:rPr lang="zh-TW" altLang="en-US" sz="1800" dirty="0" smtClean="0"/>
              <a:t>記錄</a:t>
            </a:r>
            <a:endParaRPr lang="en-US" altLang="zh-TW" sz="1800" dirty="0" smtClean="0"/>
          </a:p>
          <a:p>
            <a:pPr lvl="1">
              <a:lnSpc>
                <a:spcPts val="2400"/>
              </a:lnSpc>
            </a:pPr>
            <a:r>
              <a:rPr lang="zh-TW" altLang="en-US" dirty="0"/>
              <a:t>說明</a:t>
            </a:r>
            <a:r>
              <a:rPr lang="en-US" altLang="zh-TW" dirty="0"/>
              <a:t>1: </a:t>
            </a:r>
            <a:r>
              <a:rPr lang="zh-TW" altLang="en-US" dirty="0"/>
              <a:t>本程式由港務公司棧埠處人員填寫之後，呈交主管審查，才算完成</a:t>
            </a:r>
            <a:r>
              <a:rPr lang="zh-TW" altLang="en-US" dirty="0"/>
              <a:t>本</a:t>
            </a:r>
            <a:r>
              <a:rPr lang="zh-TW" altLang="en-US" dirty="0"/>
              <a:t>期出倉作業。</a:t>
            </a:r>
            <a:endParaRPr lang="en-US" altLang="zh-TW" dirty="0"/>
          </a:p>
          <a:p>
            <a:pPr lvl="1">
              <a:lnSpc>
                <a:spcPts val="2400"/>
              </a:lnSpc>
            </a:pPr>
            <a:r>
              <a:rPr lang="zh-TW" altLang="en-US" dirty="0" smtClean="0"/>
              <a:t>說明</a:t>
            </a:r>
            <a:r>
              <a:rPr lang="en-US" altLang="zh-TW" dirty="0" smtClean="0"/>
              <a:t>2: </a:t>
            </a:r>
            <a:r>
              <a:rPr lang="zh-TW" altLang="en-US" dirty="0" smtClean="0"/>
              <a:t>同一票貨分多日出倉，可以於最後一日填寫該期出倉總量即可，無需每日填寫。</a:t>
            </a:r>
            <a:endParaRPr lang="en-US" altLang="zh-TW" dirty="0" smtClean="0"/>
          </a:p>
          <a:p>
            <a:pPr lvl="1"/>
            <a:r>
              <a:rPr lang="zh-TW" altLang="en-US" dirty="0" smtClean="0"/>
              <a:t>說明</a:t>
            </a:r>
            <a:r>
              <a:rPr lang="en-US" altLang="zh-TW" dirty="0" smtClean="0"/>
              <a:t>3</a:t>
            </a:r>
            <a:r>
              <a:rPr lang="en-US" altLang="zh-TW" dirty="0"/>
              <a:t>: </a:t>
            </a:r>
            <a:r>
              <a:rPr lang="zh-TW" altLang="en-US" dirty="0" smtClean="0"/>
              <a:t>出倉</a:t>
            </a:r>
            <a:r>
              <a:rPr lang="zh-TW" altLang="en-US" dirty="0"/>
              <a:t>明細填寫後</a:t>
            </a:r>
            <a:r>
              <a:rPr lang="zh-TW" altLang="en-US" dirty="0" smtClean="0"/>
              <a:t>，可以查看相關報表，</a:t>
            </a:r>
            <a:r>
              <a:rPr lang="zh-TW" altLang="en-US" dirty="0" smtClean="0"/>
              <a:t>或填寫其他</a:t>
            </a:r>
            <a:r>
              <a:rPr lang="zh-TW" altLang="en-US" dirty="0" smtClean="0"/>
              <a:t>相關表單</a:t>
            </a:r>
            <a:endParaRPr lang="en-US" altLang="zh-TW" dirty="0" smtClean="0"/>
          </a:p>
          <a:p>
            <a:pPr lvl="1"/>
            <a:endParaRPr lang="en-US" altLang="zh-TW" dirty="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2" name="圖片 1"/>
          <p:cNvPicPr>
            <a:picLocks noChangeAspect="1"/>
          </p:cNvPicPr>
          <p:nvPr/>
        </p:nvPicPr>
        <p:blipFill>
          <a:blip r:embed="rId2"/>
          <a:stretch>
            <a:fillRect/>
          </a:stretch>
        </p:blipFill>
        <p:spPr>
          <a:xfrm>
            <a:off x="867157" y="6120798"/>
            <a:ext cx="7170264" cy="403987"/>
          </a:xfrm>
          <a:prstGeom prst="rect">
            <a:avLst/>
          </a:prstGeom>
        </p:spPr>
      </p:pic>
      <p:sp>
        <p:nvSpPr>
          <p:cNvPr id="5" name="投影片編號版面配置區 4"/>
          <p:cNvSpPr>
            <a:spLocks noGrp="1"/>
          </p:cNvSpPr>
          <p:nvPr>
            <p:ph type="sldNum" sz="quarter" idx="12"/>
          </p:nvPr>
        </p:nvSpPr>
        <p:spPr/>
        <p:txBody>
          <a:bodyPr/>
          <a:lstStyle/>
          <a:p>
            <a:fld id="{FC749032-2A07-4AE8-BA90-74324CAE0C87}" type="slidenum">
              <a:rPr lang="en-US" altLang="zh-TW" smtClean="0"/>
              <a:t>19</a:t>
            </a:fld>
            <a:endParaRPr lang="zh-TW" altLang="en-US" dirty="0"/>
          </a:p>
        </p:txBody>
      </p:sp>
    </p:spTree>
    <p:extLst>
      <p:ext uri="{BB962C8B-B14F-4D97-AF65-F5344CB8AC3E}">
        <p14:creationId xmlns:p14="http://schemas.microsoft.com/office/powerpoint/2010/main" val="13545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881852" y="1185619"/>
            <a:ext cx="7719707" cy="5238427"/>
          </a:xfrm>
          <a:prstGeom prst="rect">
            <a:avLst/>
          </a:prstGeom>
        </p:spPr>
      </p:pic>
      <p:sp>
        <p:nvSpPr>
          <p:cNvPr id="6" name="標題 1"/>
          <p:cNvSpPr>
            <a:spLocks noGrp="1"/>
          </p:cNvSpPr>
          <p:nvPr>
            <p:ph type="title"/>
          </p:nvPr>
        </p:nvSpPr>
        <p:spPr>
          <a:xfrm>
            <a:off x="1005840" y="467360"/>
            <a:ext cx="7132320" cy="718260"/>
          </a:xfrm>
        </p:spPr>
        <p:txBody>
          <a:bodyPr/>
          <a:lstStyle/>
          <a:p>
            <a:pPr algn="ctr"/>
            <a:r>
              <a:rPr lang="zh-TW" altLang="en-US" dirty="0" smtClean="0"/>
              <a:t>出口貨進出倉作業流程圖</a:t>
            </a:r>
            <a:endParaRPr lang="zh-TW" altLang="en-US" dirty="0"/>
          </a:p>
        </p:txBody>
      </p:sp>
      <p:sp>
        <p:nvSpPr>
          <p:cNvPr id="3" name="投影片編號版面配置區 2"/>
          <p:cNvSpPr>
            <a:spLocks noGrp="1"/>
          </p:cNvSpPr>
          <p:nvPr>
            <p:ph type="sldNum" sz="quarter" idx="12"/>
          </p:nvPr>
        </p:nvSpPr>
        <p:spPr/>
        <p:txBody>
          <a:bodyPr/>
          <a:lstStyle/>
          <a:p>
            <a:fld id="{FC749032-2A07-4AE8-BA90-74324CAE0C87}" type="slidenum">
              <a:rPr lang="en-US" altLang="zh-TW" smtClean="0"/>
              <a:t>20</a:t>
            </a:fld>
            <a:endParaRPr lang="zh-TW" altLang="en-US" dirty="0"/>
          </a:p>
        </p:txBody>
      </p:sp>
    </p:spTree>
    <p:extLst>
      <p:ext uri="{BB962C8B-B14F-4D97-AF65-F5344CB8AC3E}">
        <p14:creationId xmlns:p14="http://schemas.microsoft.com/office/powerpoint/2010/main" val="304500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t>21</a:t>
            </a:fld>
            <a:endParaRPr lang="zh-TW" altLang="en-US" dirty="0"/>
          </a:p>
        </p:txBody>
      </p:sp>
      <p:sp>
        <p:nvSpPr>
          <p:cNvPr id="8" name="內容版面配置區 3"/>
          <p:cNvSpPr txBox="1">
            <a:spLocks/>
          </p:cNvSpPr>
          <p:nvPr/>
        </p:nvSpPr>
        <p:spPr>
          <a:xfrm>
            <a:off x="423367" y="768557"/>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a:solidFill>
                  <a:srgbClr val="2B5487"/>
                </a:solidFill>
                <a:latin typeface="微軟正黑體"/>
                <a:ea typeface="微軟正黑體"/>
                <a:cs typeface="微軟正黑體"/>
                <a:sym typeface="Wingdings" panose="05000000000000000000" pitchFamily="2" charset="2"/>
              </a:rPr>
              <a:t>出口進倉申請</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單</a:t>
            </a:r>
            <a:endParaRPr kumimoji="1" lang="en-US" altLang="zh-TW" sz="2400" b="1" dirty="0" smtClean="0">
              <a:solidFill>
                <a:srgbClr val="2B5487"/>
              </a:solidFill>
              <a:latin typeface="微軟正黑體"/>
              <a:ea typeface="微軟正黑體"/>
              <a:cs typeface="微軟正黑體"/>
              <a:sym typeface="Wingdings" panose="05000000000000000000" pitchFamily="2" charset="2"/>
            </a:endParaRPr>
          </a:p>
          <a:p>
            <a:pPr lvl="1"/>
            <a:r>
              <a:rPr lang="zh-TW" altLang="en-US" dirty="0" smtClean="0"/>
              <a:t>程式入口：首頁</a:t>
            </a:r>
            <a:r>
              <a:rPr lang="zh-TW" altLang="en-US" dirty="0" smtClean="0">
                <a:sym typeface="Wingdings" panose="05000000000000000000" pitchFamily="2" charset="2"/>
              </a:rPr>
              <a:t>作業管理倉儲</a:t>
            </a:r>
            <a:r>
              <a:rPr lang="zh-TW" altLang="en-US" dirty="0">
                <a:sym typeface="Wingdings" panose="05000000000000000000" pitchFamily="2" charset="2"/>
              </a:rPr>
              <a:t>管理</a:t>
            </a:r>
            <a:r>
              <a:rPr lang="zh-TW" altLang="en-US" dirty="0" smtClean="0">
                <a:sym typeface="Wingdings" panose="05000000000000000000" pitchFamily="2" charset="2"/>
              </a:rPr>
              <a:t>出口進倉申請單</a:t>
            </a:r>
            <a:endParaRPr lang="en-US" altLang="zh-TW" dirty="0" smtClean="0">
              <a:sym typeface="Wingdings" panose="05000000000000000000" pitchFamily="2" charset="2"/>
            </a:endParaRPr>
          </a:p>
        </p:txBody>
      </p:sp>
      <p:pic>
        <p:nvPicPr>
          <p:cNvPr id="2" name="圖片 1"/>
          <p:cNvPicPr>
            <a:picLocks noChangeAspect="1"/>
          </p:cNvPicPr>
          <p:nvPr/>
        </p:nvPicPr>
        <p:blipFill>
          <a:blip r:embed="rId2"/>
          <a:stretch>
            <a:fillRect/>
          </a:stretch>
        </p:blipFill>
        <p:spPr>
          <a:xfrm>
            <a:off x="423367" y="1949374"/>
            <a:ext cx="8425499" cy="3118572"/>
          </a:xfrm>
          <a:prstGeom prst="rect">
            <a:avLst/>
          </a:prstGeom>
        </p:spPr>
      </p:pic>
    </p:spTree>
    <p:extLst>
      <p:ext uri="{BB962C8B-B14F-4D97-AF65-F5344CB8AC3E}">
        <p14:creationId xmlns:p14="http://schemas.microsoft.com/office/powerpoint/2010/main" val="2095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64949" y="963553"/>
            <a:ext cx="8214102" cy="5809206"/>
          </a:xfrm>
        </p:spPr>
        <p:txBody>
          <a:bodyPr>
            <a:normAutofit/>
          </a:bodyPr>
          <a:lstStyle/>
          <a:p>
            <a:r>
              <a:rPr lang="zh-TW" altLang="en-US" dirty="0" smtClean="0"/>
              <a:t>輸入船舶簽證編號或海關通關號碼（兩者其一就可以），並點擊</a:t>
            </a:r>
            <a:endParaRPr lang="en-US" altLang="zh-TW" dirty="0" smtClean="0"/>
          </a:p>
          <a:p>
            <a:r>
              <a:rPr lang="zh-TW" altLang="en-US" dirty="0" smtClean="0"/>
              <a:t>選擇棧埠委託單號。</a:t>
            </a:r>
            <a:endParaRPr lang="en-US" altLang="zh-TW" dirty="0" smtClean="0"/>
          </a:p>
          <a:p>
            <a:pPr lvl="1"/>
            <a:r>
              <a:rPr lang="zh-TW" altLang="en-US" dirty="0" smtClean="0"/>
              <a:t>系統</a:t>
            </a:r>
            <a:r>
              <a:rPr lang="zh-TW" altLang="en-US" dirty="0"/>
              <a:t>自動帶出該船資料</a:t>
            </a:r>
            <a:r>
              <a:rPr lang="zh-TW" altLang="en-US" dirty="0" smtClean="0"/>
              <a:t>。</a:t>
            </a:r>
            <a:endParaRPr lang="en-US" altLang="zh-TW" dirty="0" smtClean="0"/>
          </a:p>
          <a:p>
            <a:r>
              <a:rPr lang="zh-TW" altLang="en-US" dirty="0" smtClean="0"/>
              <a:t>若是要開啟舊單，進行查看或修改：</a:t>
            </a:r>
            <a:endParaRPr lang="en-US" altLang="zh-TW" dirty="0" smtClean="0"/>
          </a:p>
          <a:p>
            <a:pPr lvl="1"/>
            <a:r>
              <a:rPr lang="zh-TW" altLang="en-US" dirty="0"/>
              <a:t>從下拉選單</a:t>
            </a:r>
            <a:r>
              <a:rPr lang="zh-TW" altLang="en-US" dirty="0"/>
              <a:t>，選擇已存在的出口進倉申請單號</a:t>
            </a:r>
            <a:endParaRPr lang="en-US" altLang="zh-TW" dirty="0"/>
          </a:p>
          <a:p>
            <a:r>
              <a:rPr lang="zh-TW" altLang="en-US" dirty="0" smtClean="0"/>
              <a:t>若是要申請</a:t>
            </a:r>
            <a:r>
              <a:rPr lang="zh-TW" altLang="en-US" dirty="0"/>
              <a:t>新進倉申請</a:t>
            </a:r>
            <a:r>
              <a:rPr lang="zh-TW" altLang="en-US" dirty="0" smtClean="0"/>
              <a:t>單：</a:t>
            </a:r>
            <a:endParaRPr lang="en-US" altLang="zh-TW" dirty="0" smtClean="0"/>
          </a:p>
          <a:p>
            <a:pPr lvl="1"/>
            <a:r>
              <a:rPr lang="zh-TW" altLang="en-US" dirty="0"/>
              <a:t>點擊左上方</a:t>
            </a:r>
            <a:r>
              <a:rPr lang="zh-TW" altLang="en-US" dirty="0" smtClean="0"/>
              <a:t>的             ，於下方出現填寫進倉</a:t>
            </a:r>
            <a:r>
              <a:rPr lang="zh-TW" altLang="en-US" dirty="0" smtClean="0"/>
              <a:t>資料</a:t>
            </a:r>
            <a:endParaRPr lang="en-US" altLang="zh-TW" dirty="0" smtClean="0"/>
          </a:p>
          <a:p>
            <a:pPr lvl="2"/>
            <a:r>
              <a:rPr lang="zh-TW" altLang="en-US" dirty="0" smtClean="0"/>
              <a:t>欄位包含有：預計進倉倉庫、預計進倉時間、艙單編號</a:t>
            </a:r>
            <a:r>
              <a:rPr lang="zh-TW" altLang="en-US" dirty="0" smtClean="0"/>
              <a:t>、</a:t>
            </a:r>
            <a:r>
              <a:rPr lang="en-US" altLang="zh-TW" dirty="0" smtClean="0"/>
              <a:t>(</a:t>
            </a:r>
            <a:r>
              <a:rPr lang="zh-TW" altLang="en-US" dirty="0" smtClean="0"/>
              <a:t>港棧</a:t>
            </a:r>
            <a:r>
              <a:rPr lang="en-US" altLang="zh-TW" dirty="0" smtClean="0"/>
              <a:t>)</a:t>
            </a:r>
            <a:r>
              <a:rPr lang="zh-TW" altLang="en-US" dirty="0" smtClean="0"/>
              <a:t>貨物</a:t>
            </a:r>
            <a:r>
              <a:rPr lang="zh-TW" altLang="en-US" dirty="0" smtClean="0"/>
              <a:t>代碼</a:t>
            </a:r>
            <a:r>
              <a:rPr lang="en-US" altLang="zh-TW" dirty="0" smtClean="0"/>
              <a:t>/</a:t>
            </a:r>
            <a:r>
              <a:rPr lang="zh-TW" altLang="en-US" dirty="0" smtClean="0"/>
              <a:t>貨名，預計噸數、預計件數、是否轉口</a:t>
            </a:r>
            <a:r>
              <a:rPr lang="zh-TW" altLang="en-US" dirty="0" smtClean="0"/>
              <a:t>、主提單</a:t>
            </a:r>
            <a:r>
              <a:rPr lang="zh-TW" altLang="en-US" dirty="0" smtClean="0"/>
              <a:t>號、分提單</a:t>
            </a:r>
            <a:r>
              <a:rPr lang="zh-TW" altLang="en-US" dirty="0" smtClean="0"/>
              <a:t>號</a:t>
            </a:r>
            <a:endParaRPr lang="en-US" altLang="zh-TW" dirty="0" smtClean="0"/>
          </a:p>
          <a:p>
            <a:pPr marL="685800" lvl="2" indent="0">
              <a:buNone/>
            </a:pPr>
            <a:endParaRPr lang="en-US" altLang="zh-TW" dirty="0" smtClean="0"/>
          </a:p>
          <a:p>
            <a:pPr marL="365760" lvl="1" indent="0">
              <a:buNone/>
            </a:pPr>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3" name="圖片 2"/>
          <p:cNvPicPr>
            <a:picLocks noChangeAspect="1"/>
          </p:cNvPicPr>
          <p:nvPr/>
        </p:nvPicPr>
        <p:blipFill>
          <a:blip r:embed="rId2"/>
          <a:stretch>
            <a:fillRect/>
          </a:stretch>
        </p:blipFill>
        <p:spPr>
          <a:xfrm>
            <a:off x="8011402" y="963552"/>
            <a:ext cx="504916" cy="257610"/>
          </a:xfrm>
          <a:prstGeom prst="rect">
            <a:avLst/>
          </a:prstGeom>
        </p:spPr>
      </p:pic>
      <p:pic>
        <p:nvPicPr>
          <p:cNvPr id="5" name="圖片 4"/>
          <p:cNvPicPr>
            <a:picLocks noChangeAspect="1"/>
          </p:cNvPicPr>
          <p:nvPr/>
        </p:nvPicPr>
        <p:blipFill>
          <a:blip r:embed="rId3"/>
          <a:stretch>
            <a:fillRect/>
          </a:stretch>
        </p:blipFill>
        <p:spPr>
          <a:xfrm>
            <a:off x="2661821" y="3598544"/>
            <a:ext cx="647067" cy="269612"/>
          </a:xfrm>
          <a:prstGeom prst="rect">
            <a:avLst/>
          </a:prstGeom>
        </p:spPr>
      </p:pic>
      <p:sp>
        <p:nvSpPr>
          <p:cNvPr id="7" name="投影片編號版面配置區 6"/>
          <p:cNvSpPr>
            <a:spLocks noGrp="1"/>
          </p:cNvSpPr>
          <p:nvPr>
            <p:ph type="sldNum" sz="quarter" idx="12"/>
          </p:nvPr>
        </p:nvSpPr>
        <p:spPr/>
        <p:txBody>
          <a:bodyPr/>
          <a:lstStyle/>
          <a:p>
            <a:fld id="{FC749032-2A07-4AE8-BA90-74324CAE0C87}" type="slidenum">
              <a:rPr lang="en-US" altLang="zh-TW" smtClean="0"/>
              <a:t>22</a:t>
            </a:fld>
            <a:endParaRPr lang="zh-TW" altLang="en-US" dirty="0"/>
          </a:p>
        </p:txBody>
      </p:sp>
    </p:spTree>
    <p:extLst>
      <p:ext uri="{BB962C8B-B14F-4D97-AF65-F5344CB8AC3E}">
        <p14:creationId xmlns:p14="http://schemas.microsoft.com/office/powerpoint/2010/main" val="8662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t>23</a:t>
            </a:fld>
            <a:endParaRPr lang="zh-TW" altLang="en-US" dirty="0"/>
          </a:p>
        </p:txBody>
      </p:sp>
      <p:sp>
        <p:nvSpPr>
          <p:cNvPr id="8" name="內容版面配置區 3"/>
          <p:cNvSpPr txBox="1">
            <a:spLocks/>
          </p:cNvSpPr>
          <p:nvPr/>
        </p:nvSpPr>
        <p:spPr>
          <a:xfrm>
            <a:off x="423367" y="768557"/>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a:solidFill>
                  <a:srgbClr val="2B5487"/>
                </a:solidFill>
                <a:latin typeface="微軟正黑體"/>
                <a:ea typeface="微軟正黑體"/>
                <a:cs typeface="微軟正黑體"/>
                <a:sym typeface="Wingdings" panose="05000000000000000000" pitchFamily="2" charset="2"/>
              </a:rPr>
              <a:t>出口進</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倉明細新增</a:t>
            </a:r>
            <a:endParaRPr kumimoji="1" lang="en-US" altLang="zh-TW" sz="2400" b="1" dirty="0" smtClean="0">
              <a:solidFill>
                <a:srgbClr val="2B5487"/>
              </a:solidFill>
              <a:latin typeface="微軟正黑體"/>
              <a:ea typeface="微軟正黑體"/>
              <a:cs typeface="微軟正黑體"/>
              <a:sym typeface="Wingdings" panose="05000000000000000000" pitchFamily="2" charset="2"/>
            </a:endParaRPr>
          </a:p>
          <a:p>
            <a:pPr lvl="1"/>
            <a:r>
              <a:rPr lang="zh-TW" altLang="en-US" dirty="0" smtClean="0"/>
              <a:t>程式入口：首頁</a:t>
            </a:r>
            <a:r>
              <a:rPr lang="zh-TW" altLang="en-US" dirty="0" smtClean="0">
                <a:sym typeface="Wingdings" panose="05000000000000000000" pitchFamily="2" charset="2"/>
              </a:rPr>
              <a:t>作業管理倉儲</a:t>
            </a:r>
            <a:r>
              <a:rPr lang="zh-TW" altLang="en-US" dirty="0">
                <a:sym typeface="Wingdings" panose="05000000000000000000" pitchFamily="2" charset="2"/>
              </a:rPr>
              <a:t>管理</a:t>
            </a:r>
            <a:r>
              <a:rPr lang="zh-TW" altLang="en-US" dirty="0" smtClean="0">
                <a:sym typeface="Wingdings" panose="05000000000000000000" pitchFamily="2" charset="2"/>
              </a:rPr>
              <a:t>出口進倉明細新增</a:t>
            </a:r>
            <a:endParaRPr lang="en-US" altLang="zh-TW" dirty="0" smtClean="0">
              <a:sym typeface="Wingdings" panose="05000000000000000000" pitchFamily="2" charset="2"/>
            </a:endParaRPr>
          </a:p>
        </p:txBody>
      </p:sp>
      <p:pic>
        <p:nvPicPr>
          <p:cNvPr id="2" name="圖片 1"/>
          <p:cNvPicPr>
            <a:picLocks noChangeAspect="1"/>
          </p:cNvPicPr>
          <p:nvPr/>
        </p:nvPicPr>
        <p:blipFill>
          <a:blip r:embed="rId2"/>
          <a:stretch>
            <a:fillRect/>
          </a:stretch>
        </p:blipFill>
        <p:spPr>
          <a:xfrm>
            <a:off x="423367" y="1949374"/>
            <a:ext cx="8425499" cy="3118572"/>
          </a:xfrm>
          <a:prstGeom prst="rect">
            <a:avLst/>
          </a:prstGeom>
        </p:spPr>
      </p:pic>
    </p:spTree>
    <p:extLst>
      <p:ext uri="{BB962C8B-B14F-4D97-AF65-F5344CB8AC3E}">
        <p14:creationId xmlns:p14="http://schemas.microsoft.com/office/powerpoint/2010/main" val="13923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970036"/>
            <a:ext cx="8148809" cy="547854"/>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出口進倉</a:t>
            </a:r>
            <a:r>
              <a:rPr kumimoji="1" lang="zh-TW" altLang="en-US" sz="2400" b="1" dirty="0">
                <a:solidFill>
                  <a:srgbClr val="2B5487"/>
                </a:solidFill>
                <a:latin typeface="微軟正黑體"/>
                <a:ea typeface="微軟正黑體"/>
                <a:cs typeface="微軟正黑體"/>
              </a:rPr>
              <a:t>明</a:t>
            </a:r>
            <a:r>
              <a:rPr kumimoji="1" lang="zh-TW" altLang="en-US" sz="2400" b="1" dirty="0" smtClean="0">
                <a:solidFill>
                  <a:srgbClr val="2B5487"/>
                </a:solidFill>
                <a:latin typeface="微軟正黑體"/>
                <a:ea typeface="微軟正黑體"/>
                <a:cs typeface="微軟正黑體"/>
              </a:rPr>
              <a:t>細新增</a:t>
            </a:r>
          </a:p>
          <a:p>
            <a:pPr lvl="2"/>
            <a:endParaRPr lang="zh-TW" altLang="en-US" sz="2400" dirty="0" smtClean="0"/>
          </a:p>
          <a:p>
            <a:pPr lvl="2"/>
            <a:endParaRPr lang="zh-TW" altLang="en-US" sz="2400" dirty="0"/>
          </a:p>
        </p:txBody>
      </p:sp>
      <p:sp>
        <p:nvSpPr>
          <p:cNvPr id="3" name="內容版面配置區 2"/>
          <p:cNvSpPr>
            <a:spLocks noGrp="1"/>
          </p:cNvSpPr>
          <p:nvPr>
            <p:ph idx="1"/>
          </p:nvPr>
        </p:nvSpPr>
        <p:spPr>
          <a:xfrm>
            <a:off x="553309" y="1517890"/>
            <a:ext cx="7132320" cy="4929405"/>
          </a:xfrm>
        </p:spPr>
        <p:txBody>
          <a:bodyPr>
            <a:normAutofit/>
          </a:bodyPr>
          <a:lstStyle/>
          <a:p>
            <a:pPr lvl="1"/>
            <a:r>
              <a:rPr lang="zh-TW" altLang="en-US" sz="2000" dirty="0" smtClean="0"/>
              <a:t>輸入</a:t>
            </a:r>
            <a:r>
              <a:rPr lang="zh-TW" altLang="en-US" sz="2000" dirty="0"/>
              <a:t>船舶簽證編號</a:t>
            </a:r>
            <a:r>
              <a:rPr lang="zh-TW" altLang="en-US" sz="2000" dirty="0" smtClean="0"/>
              <a:t>，</a:t>
            </a:r>
            <a:r>
              <a:rPr lang="zh-TW" altLang="en-US" sz="2000" dirty="0"/>
              <a:t>並</a:t>
            </a:r>
            <a:r>
              <a:rPr lang="zh-TW" altLang="en-US" sz="2000" dirty="0" smtClean="0"/>
              <a:t>選擇出口進倉申請單號</a:t>
            </a:r>
            <a:endParaRPr lang="en-US" altLang="zh-TW" sz="2000" dirty="0" smtClean="0"/>
          </a:p>
          <a:p>
            <a:pPr lvl="1"/>
            <a:r>
              <a:rPr lang="zh-TW" altLang="en-US" sz="2000" dirty="0" smtClean="0"/>
              <a:t>系統從出口進倉申請中，帶入該票</a:t>
            </a:r>
            <a:r>
              <a:rPr lang="zh-TW" altLang="en-US" sz="2000" dirty="0"/>
              <a:t>貨的預定進倉申請</a:t>
            </a:r>
            <a:r>
              <a:rPr lang="zh-TW" altLang="en-US" sz="2000" dirty="0" smtClean="0"/>
              <a:t>資料</a:t>
            </a:r>
            <a:endParaRPr lang="en-US" altLang="zh-TW" sz="2000" dirty="0" smtClean="0"/>
          </a:p>
          <a:p>
            <a:pPr lvl="1"/>
            <a:r>
              <a:rPr lang="zh-TW" altLang="en-US" sz="2000" dirty="0"/>
              <a:t>自行輸入實際進倉</a:t>
            </a:r>
            <a:r>
              <a:rPr lang="zh-TW" altLang="en-US" sz="2000" dirty="0" smtClean="0"/>
              <a:t>資料</a:t>
            </a:r>
            <a:endParaRPr lang="en-US" altLang="zh-TW" sz="2000" dirty="0" smtClean="0"/>
          </a:p>
          <a:p>
            <a:pPr lvl="2"/>
            <a:r>
              <a:rPr lang="zh-TW" altLang="en-US" dirty="0" smtClean="0"/>
              <a:t>實際進倉</a:t>
            </a:r>
            <a:r>
              <a:rPr lang="zh-TW" altLang="en-US" dirty="0" smtClean="0"/>
              <a:t>日期、</a:t>
            </a:r>
            <a:r>
              <a:rPr lang="zh-TW" altLang="en-US" dirty="0" smtClean="0"/>
              <a:t>進倉倉庫（含</a:t>
            </a:r>
            <a:r>
              <a:rPr lang="zh-TW" altLang="en-US" dirty="0" smtClean="0"/>
              <a:t>倉</a:t>
            </a:r>
            <a:r>
              <a:rPr lang="zh-TW" altLang="en-US" dirty="0" smtClean="0"/>
              <a:t>間</a:t>
            </a:r>
            <a:r>
              <a:rPr lang="zh-TW" altLang="en-US" dirty="0" smtClean="0"/>
              <a:t>及</a:t>
            </a:r>
            <a:r>
              <a:rPr lang="zh-TW" altLang="en-US" dirty="0" smtClean="0"/>
              <a:t>儲位</a:t>
            </a:r>
            <a:r>
              <a:rPr lang="zh-TW" altLang="en-US" dirty="0"/>
              <a:t>） 、進倉件數、</a:t>
            </a:r>
            <a:r>
              <a:rPr lang="zh-TW" altLang="en-US" dirty="0" smtClean="0"/>
              <a:t>進倉噸數（含重量</a:t>
            </a:r>
            <a:r>
              <a:rPr lang="zh-TW" altLang="en-US" dirty="0"/>
              <a:t>噸、體積噸、複丈噸</a:t>
            </a:r>
            <a:r>
              <a:rPr lang="zh-TW" altLang="en-US" dirty="0" smtClean="0"/>
              <a:t>，系統自動計算重量噸）</a:t>
            </a:r>
            <a:endParaRPr lang="en-US" altLang="zh-TW" dirty="0" smtClean="0"/>
          </a:p>
          <a:p>
            <a:pPr lvl="2"/>
            <a:r>
              <a:rPr lang="zh-TW" altLang="en-US" dirty="0"/>
              <a:t>輸入加</a:t>
            </a:r>
            <a:r>
              <a:rPr lang="zh-TW" altLang="en-US" dirty="0" smtClean="0"/>
              <a:t>成項目及</a:t>
            </a:r>
            <a:r>
              <a:rPr lang="zh-TW" altLang="en-US" dirty="0"/>
              <a:t>工作</a:t>
            </a:r>
            <a:r>
              <a:rPr lang="zh-TW" altLang="en-US" dirty="0" smtClean="0"/>
              <a:t>記錄</a:t>
            </a:r>
            <a:endParaRPr lang="en-US" altLang="zh-TW" dirty="0" smtClean="0"/>
          </a:p>
          <a:p>
            <a:pPr lvl="1"/>
            <a:r>
              <a:rPr lang="zh-TW" altLang="en-US" dirty="0" smtClean="0"/>
              <a:t>說明</a:t>
            </a:r>
            <a:r>
              <a:rPr lang="en-US" altLang="zh-TW" dirty="0" smtClean="0"/>
              <a:t>1: </a:t>
            </a:r>
            <a:r>
              <a:rPr lang="zh-TW" altLang="en-US" dirty="0" smtClean="0"/>
              <a:t>本程式由港務公司棧埠處人員填寫之後，呈交主管審查，才算完成進倉作業。之後才可進行出倉申請。</a:t>
            </a:r>
            <a:r>
              <a:rPr lang="en-US" altLang="zh-TW" dirty="0" smtClean="0"/>
              <a:t> </a:t>
            </a:r>
          </a:p>
          <a:p>
            <a:pPr lvl="1"/>
            <a:r>
              <a:rPr lang="zh-TW" altLang="en-US" dirty="0" smtClean="0"/>
              <a:t>說明</a:t>
            </a:r>
            <a:r>
              <a:rPr lang="en-US" altLang="zh-TW" dirty="0" smtClean="0"/>
              <a:t>2: </a:t>
            </a:r>
            <a:r>
              <a:rPr lang="zh-TW" altLang="en-US" dirty="0" smtClean="0"/>
              <a:t>同一票貨分多日進倉，均以</a:t>
            </a:r>
            <a:r>
              <a:rPr lang="zh-TW" altLang="en-US" dirty="0"/>
              <a:t>第一日為進倉日</a:t>
            </a:r>
            <a:r>
              <a:rPr lang="zh-TW" altLang="en-US" dirty="0" smtClean="0"/>
              <a:t>。</a:t>
            </a:r>
            <a:endParaRPr lang="en-US" altLang="zh-TW" dirty="0" smtClean="0"/>
          </a:p>
          <a:p>
            <a:pPr lvl="1"/>
            <a:r>
              <a:rPr lang="zh-TW" altLang="en-US" dirty="0" smtClean="0"/>
              <a:t>說明</a:t>
            </a:r>
            <a:r>
              <a:rPr lang="en-US" altLang="zh-TW" dirty="0" smtClean="0"/>
              <a:t>3</a:t>
            </a:r>
            <a:r>
              <a:rPr lang="en-US" altLang="zh-TW" dirty="0"/>
              <a:t>: </a:t>
            </a:r>
            <a:r>
              <a:rPr lang="zh-TW" altLang="en-US" dirty="0"/>
              <a:t>進倉明細填寫後</a:t>
            </a:r>
            <a:r>
              <a:rPr lang="zh-TW" altLang="en-US" dirty="0" smtClean="0"/>
              <a:t>，可以查看相關報表，或其他相關表單</a:t>
            </a:r>
            <a:endParaRPr lang="en-US" altLang="zh-TW" dirty="0" smtClean="0"/>
          </a:p>
          <a:p>
            <a:pPr lvl="1"/>
            <a:endParaRPr lang="en-US" altLang="zh-TW" dirty="0"/>
          </a:p>
          <a:p>
            <a:pPr lvl="1"/>
            <a:r>
              <a:rPr lang="zh-TW" altLang="en-US" dirty="0" smtClean="0"/>
              <a:t>說明</a:t>
            </a:r>
            <a:r>
              <a:rPr lang="en-US" altLang="zh-TW" dirty="0" smtClean="0"/>
              <a:t>4: </a:t>
            </a:r>
            <a:r>
              <a:rPr lang="zh-TW" altLang="en-US" dirty="0" smtClean="0"/>
              <a:t>確認進倉資料正確後，可以點擊                                     ，透過關貿網路，傳送進倉資料給海關系統。</a:t>
            </a:r>
            <a:endParaRPr lang="en-US" altLang="zh-TW" dirty="0" smtClean="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2" name="圖片 1"/>
          <p:cNvPicPr>
            <a:picLocks noChangeAspect="1"/>
          </p:cNvPicPr>
          <p:nvPr/>
        </p:nvPicPr>
        <p:blipFill>
          <a:blip r:embed="rId2"/>
          <a:stretch>
            <a:fillRect/>
          </a:stretch>
        </p:blipFill>
        <p:spPr>
          <a:xfrm>
            <a:off x="732322" y="4952034"/>
            <a:ext cx="7170264" cy="403987"/>
          </a:xfrm>
          <a:prstGeom prst="rect">
            <a:avLst/>
          </a:prstGeom>
        </p:spPr>
      </p:pic>
      <p:pic>
        <p:nvPicPr>
          <p:cNvPr id="4" name="圖片 3"/>
          <p:cNvPicPr>
            <a:picLocks noChangeAspect="1"/>
          </p:cNvPicPr>
          <p:nvPr/>
        </p:nvPicPr>
        <p:blipFill>
          <a:blip r:embed="rId3"/>
          <a:stretch>
            <a:fillRect/>
          </a:stretch>
        </p:blipFill>
        <p:spPr>
          <a:xfrm>
            <a:off x="5295414" y="5356021"/>
            <a:ext cx="1991890" cy="256100"/>
          </a:xfrm>
          <a:prstGeom prst="rect">
            <a:avLst/>
          </a:prstGeom>
        </p:spPr>
      </p:pic>
      <p:sp>
        <p:nvSpPr>
          <p:cNvPr id="5" name="投影片編號版面配置區 4"/>
          <p:cNvSpPr>
            <a:spLocks noGrp="1"/>
          </p:cNvSpPr>
          <p:nvPr>
            <p:ph type="sldNum" sz="quarter" idx="12"/>
          </p:nvPr>
        </p:nvSpPr>
        <p:spPr/>
        <p:txBody>
          <a:bodyPr/>
          <a:lstStyle/>
          <a:p>
            <a:fld id="{FC749032-2A07-4AE8-BA90-74324CAE0C87}" type="slidenum">
              <a:rPr lang="en-US" altLang="zh-TW" smtClean="0"/>
              <a:t>24</a:t>
            </a:fld>
            <a:endParaRPr lang="zh-TW" altLang="en-US" dirty="0"/>
          </a:p>
        </p:txBody>
      </p:sp>
    </p:spTree>
    <p:extLst>
      <p:ext uri="{BB962C8B-B14F-4D97-AF65-F5344CB8AC3E}">
        <p14:creationId xmlns:p14="http://schemas.microsoft.com/office/powerpoint/2010/main" val="119445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FC749032-2A07-4AE8-BA90-74324CAE0C87}" type="slidenum">
              <a:rPr lang="en-US" altLang="zh-TW" smtClean="0"/>
              <a:t>25</a:t>
            </a:fld>
            <a:endParaRPr lang="zh-TW" altLang="en-US" dirty="0"/>
          </a:p>
        </p:txBody>
      </p:sp>
      <p:sp>
        <p:nvSpPr>
          <p:cNvPr id="5" name="內容版面配置區 3"/>
          <p:cNvSpPr txBox="1">
            <a:spLocks/>
          </p:cNvSpPr>
          <p:nvPr/>
        </p:nvSpPr>
        <p:spPr>
          <a:xfrm>
            <a:off x="423367" y="768557"/>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出口出倉</a:t>
            </a:r>
            <a:r>
              <a:rPr kumimoji="1" lang="zh-TW" altLang="en-US" sz="2400" b="1" dirty="0">
                <a:solidFill>
                  <a:srgbClr val="2B5487"/>
                </a:solidFill>
                <a:latin typeface="微軟正黑體"/>
                <a:ea typeface="微軟正黑體"/>
                <a:cs typeface="微軟正黑體"/>
                <a:sym typeface="Wingdings" panose="05000000000000000000" pitchFamily="2" charset="2"/>
              </a:rPr>
              <a:t>申請</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單</a:t>
            </a:r>
            <a:endParaRPr kumimoji="1" lang="en-US" altLang="zh-TW" sz="2400" b="1" dirty="0" smtClean="0">
              <a:solidFill>
                <a:srgbClr val="2B5487"/>
              </a:solidFill>
              <a:latin typeface="微軟正黑體"/>
              <a:ea typeface="微軟正黑體"/>
              <a:cs typeface="微軟正黑體"/>
              <a:sym typeface="Wingdings" panose="05000000000000000000" pitchFamily="2" charset="2"/>
            </a:endParaRPr>
          </a:p>
          <a:p>
            <a:pPr lvl="1"/>
            <a:r>
              <a:rPr lang="zh-TW" altLang="en-US" dirty="0" smtClean="0"/>
              <a:t>程式入口：首頁</a:t>
            </a:r>
            <a:r>
              <a:rPr lang="zh-TW" altLang="en-US" dirty="0" smtClean="0">
                <a:sym typeface="Wingdings" panose="05000000000000000000" pitchFamily="2" charset="2"/>
              </a:rPr>
              <a:t>作業管理倉儲</a:t>
            </a:r>
            <a:r>
              <a:rPr lang="zh-TW" altLang="en-US" dirty="0">
                <a:sym typeface="Wingdings" panose="05000000000000000000" pitchFamily="2" charset="2"/>
              </a:rPr>
              <a:t>管理</a:t>
            </a:r>
            <a:r>
              <a:rPr lang="zh-TW" altLang="en-US" dirty="0" smtClean="0">
                <a:sym typeface="Wingdings" panose="05000000000000000000" pitchFamily="2" charset="2"/>
              </a:rPr>
              <a:t>出口出倉申請單</a:t>
            </a:r>
            <a:endParaRPr lang="en-US" altLang="zh-TW" dirty="0" smtClean="0">
              <a:sym typeface="Wingdings" panose="05000000000000000000" pitchFamily="2" charset="2"/>
            </a:endParaRPr>
          </a:p>
        </p:txBody>
      </p:sp>
      <p:pic>
        <p:nvPicPr>
          <p:cNvPr id="8" name="圖片 7"/>
          <p:cNvPicPr>
            <a:picLocks noChangeAspect="1"/>
          </p:cNvPicPr>
          <p:nvPr/>
        </p:nvPicPr>
        <p:blipFill>
          <a:blip r:embed="rId2"/>
          <a:stretch>
            <a:fillRect/>
          </a:stretch>
        </p:blipFill>
        <p:spPr>
          <a:xfrm>
            <a:off x="178582" y="1869363"/>
            <a:ext cx="8753752" cy="3624560"/>
          </a:xfrm>
          <a:prstGeom prst="rect">
            <a:avLst/>
          </a:prstGeom>
        </p:spPr>
      </p:pic>
    </p:spTree>
    <p:extLst>
      <p:ext uri="{BB962C8B-B14F-4D97-AF65-F5344CB8AC3E}">
        <p14:creationId xmlns:p14="http://schemas.microsoft.com/office/powerpoint/2010/main" val="18065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81186" y="1340602"/>
            <a:ext cx="8322590" cy="5261365"/>
          </a:xfrm>
        </p:spPr>
        <p:txBody>
          <a:bodyPr>
            <a:normAutofit/>
          </a:bodyPr>
          <a:lstStyle/>
          <a:p>
            <a:r>
              <a:rPr lang="zh-TW" altLang="en-US" dirty="0" smtClean="0"/>
              <a:t>輸入出口船舶</a:t>
            </a:r>
            <a:r>
              <a:rPr lang="zh-TW" altLang="en-US" dirty="0"/>
              <a:t>簽證編號或海關通關號碼（兩者其一就可以），並點擊</a:t>
            </a:r>
            <a:endParaRPr lang="en-US" altLang="zh-TW" dirty="0"/>
          </a:p>
          <a:p>
            <a:r>
              <a:rPr lang="zh-TW" altLang="en-US" dirty="0"/>
              <a:t>選擇棧埠委託單號。</a:t>
            </a:r>
            <a:endParaRPr lang="en-US" altLang="zh-TW" dirty="0"/>
          </a:p>
          <a:p>
            <a:pPr lvl="1"/>
            <a:r>
              <a:rPr lang="zh-TW" altLang="en-US" dirty="0"/>
              <a:t>系統自動帶出該船資料。</a:t>
            </a:r>
            <a:endParaRPr lang="en-US" altLang="zh-TW" dirty="0"/>
          </a:p>
          <a:p>
            <a:r>
              <a:rPr lang="zh-TW" altLang="en-US" dirty="0"/>
              <a:t>若為申請</a:t>
            </a:r>
            <a:r>
              <a:rPr lang="zh-TW" altLang="en-US" dirty="0" smtClean="0"/>
              <a:t>新</a:t>
            </a:r>
            <a:r>
              <a:rPr lang="zh-TW" altLang="en-US" dirty="0"/>
              <a:t>出</a:t>
            </a:r>
            <a:r>
              <a:rPr lang="zh-TW" altLang="en-US" dirty="0" smtClean="0"/>
              <a:t>倉</a:t>
            </a:r>
            <a:r>
              <a:rPr lang="zh-TW" altLang="en-US" dirty="0"/>
              <a:t>申請單：</a:t>
            </a:r>
            <a:endParaRPr lang="en-US" altLang="zh-TW" dirty="0"/>
          </a:p>
          <a:p>
            <a:pPr lvl="1"/>
            <a:r>
              <a:rPr lang="zh-TW" altLang="en-US" dirty="0"/>
              <a:t>點擊左上方</a:t>
            </a:r>
            <a:r>
              <a:rPr lang="zh-TW" altLang="en-US" dirty="0" smtClean="0"/>
              <a:t>的 </a:t>
            </a:r>
            <a:endParaRPr lang="en-US" altLang="zh-TW" dirty="0"/>
          </a:p>
          <a:p>
            <a:pPr lvl="1"/>
            <a:r>
              <a:rPr lang="zh-TW" altLang="en-US" dirty="0" smtClean="0"/>
              <a:t>指定進倉時所使用的船舶簽證編號（可以與出倉用的船舶簽證編號相同或不相同）</a:t>
            </a:r>
            <a:endParaRPr lang="en-US" altLang="zh-TW" dirty="0" smtClean="0"/>
          </a:p>
          <a:p>
            <a:pPr lvl="1"/>
            <a:r>
              <a:rPr lang="zh-TW" altLang="en-US" dirty="0" smtClean="0"/>
              <a:t>系統列出該進倉船簽有多少進倉單號，挑選一張要作為出倉的</a:t>
            </a:r>
            <a:endParaRPr lang="en-US" altLang="zh-TW" dirty="0" smtClean="0"/>
          </a:p>
          <a:p>
            <a:pPr lvl="1"/>
            <a:endParaRPr lang="en-US" altLang="zh-TW" dirty="0" smtClean="0"/>
          </a:p>
          <a:p>
            <a:pPr lvl="1"/>
            <a:r>
              <a:rPr lang="zh-TW" altLang="en-US" dirty="0" smtClean="0"/>
              <a:t>系統透過該</a:t>
            </a:r>
            <a:r>
              <a:rPr lang="zh-TW" altLang="en-US" dirty="0" smtClean="0"/>
              <a:t>進倉申請單號</a:t>
            </a:r>
            <a:r>
              <a:rPr lang="zh-TW" altLang="en-US" dirty="0" smtClean="0"/>
              <a:t>，以及對應的進</a:t>
            </a:r>
            <a:r>
              <a:rPr lang="zh-TW" altLang="en-US" dirty="0" smtClean="0"/>
              <a:t>倉明</a:t>
            </a:r>
            <a:r>
              <a:rPr lang="zh-TW" altLang="en-US" dirty="0" smtClean="0"/>
              <a:t>細，帶出下列欄位資料</a:t>
            </a:r>
            <a:endParaRPr lang="en-US" altLang="zh-TW" dirty="0" smtClean="0"/>
          </a:p>
          <a:p>
            <a:pPr lvl="2"/>
            <a:r>
              <a:rPr lang="zh-TW" altLang="en-US" dirty="0" smtClean="0"/>
              <a:t>包含是否已被放行、貨物代碼</a:t>
            </a:r>
            <a:r>
              <a:rPr lang="en-US" altLang="zh-TW" dirty="0" smtClean="0"/>
              <a:t>/</a:t>
            </a:r>
            <a:r>
              <a:rPr lang="zh-TW" altLang="en-US" dirty="0" smtClean="0"/>
              <a:t>名稱</a:t>
            </a:r>
            <a:r>
              <a:rPr lang="zh-TW" altLang="en-US" dirty="0" smtClean="0"/>
              <a:t>、艙單</a:t>
            </a:r>
            <a:r>
              <a:rPr lang="zh-TW" altLang="en-US" dirty="0" smtClean="0"/>
              <a:t>編號、原進倉日期、原進倉</a:t>
            </a:r>
            <a:r>
              <a:rPr lang="zh-TW" altLang="en-US" dirty="0"/>
              <a:t>件</a:t>
            </a:r>
            <a:r>
              <a:rPr lang="zh-TW" altLang="en-US" dirty="0" smtClean="0"/>
              <a:t>數</a:t>
            </a:r>
            <a:r>
              <a:rPr lang="en-US" altLang="zh-TW" dirty="0" smtClean="0"/>
              <a:t>/</a:t>
            </a:r>
            <a:r>
              <a:rPr lang="zh-TW" altLang="en-US" dirty="0" smtClean="0"/>
              <a:t>剩餘</a:t>
            </a:r>
            <a:r>
              <a:rPr lang="zh-TW" altLang="en-US" dirty="0"/>
              <a:t>件</a:t>
            </a:r>
            <a:r>
              <a:rPr lang="zh-TW" altLang="en-US" dirty="0" smtClean="0"/>
              <a:t>數、原</a:t>
            </a:r>
            <a:r>
              <a:rPr lang="zh-TW" altLang="en-US" dirty="0"/>
              <a:t>進倉噸數</a:t>
            </a:r>
            <a:r>
              <a:rPr lang="en-US" altLang="zh-TW" dirty="0"/>
              <a:t>/</a:t>
            </a:r>
            <a:r>
              <a:rPr lang="zh-TW" altLang="en-US" dirty="0"/>
              <a:t>剩餘噸數</a:t>
            </a:r>
            <a:r>
              <a:rPr lang="zh-TW" altLang="en-US" dirty="0" smtClean="0"/>
              <a:t>、原進倉倉庫。</a:t>
            </a:r>
            <a:endParaRPr lang="en-US" altLang="zh-TW" dirty="0" smtClean="0"/>
          </a:p>
          <a:p>
            <a:pPr marL="365760" lvl="1" indent="0">
              <a:buNone/>
            </a:pPr>
            <a:endParaRPr lang="en-US" altLang="zh-TW" dirty="0" smtClean="0"/>
          </a:p>
          <a:p>
            <a:pPr lvl="1"/>
            <a:endParaRPr lang="en-US" altLang="zh-TW" dirty="0" smtClean="0"/>
          </a:p>
          <a:p>
            <a:pPr lvl="1"/>
            <a:endParaRPr lang="en-US" altLang="zh-TW" dirty="0" smtClean="0"/>
          </a:p>
          <a:p>
            <a:pPr marL="1005840" lvl="3" indent="0">
              <a:buNone/>
            </a:pPr>
            <a:endParaRPr lang="en-US" altLang="zh-TW" dirty="0"/>
          </a:p>
          <a:p>
            <a:pPr marL="1005840" lvl="3" indent="0">
              <a:buNone/>
            </a:pPr>
            <a:endParaRPr lang="en-US" altLang="zh-TW"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26</a:t>
            </a:fld>
            <a:endParaRPr lang="zh-TW" altLang="en-US" dirty="0"/>
          </a:p>
        </p:txBody>
      </p:sp>
      <p:sp>
        <p:nvSpPr>
          <p:cNvPr id="6" name="內容版面配置區 3"/>
          <p:cNvSpPr txBox="1">
            <a:spLocks noGrp="1"/>
          </p:cNvSpPr>
          <p:nvPr>
            <p:ph type="title"/>
          </p:nvPr>
        </p:nvSpPr>
        <p:spPr>
          <a:xfrm>
            <a:off x="509894" y="692085"/>
            <a:ext cx="7132320" cy="547779"/>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出口</a:t>
            </a:r>
            <a:r>
              <a:rPr kumimoji="1" lang="zh-TW" altLang="en-US" sz="2400" b="1" dirty="0">
                <a:solidFill>
                  <a:srgbClr val="2B5487"/>
                </a:solidFill>
                <a:latin typeface="微軟正黑體"/>
                <a:ea typeface="微軟正黑體"/>
                <a:cs typeface="微軟正黑體"/>
                <a:sym typeface="Wingdings" panose="05000000000000000000" pitchFamily="2" charset="2"/>
              </a:rPr>
              <a:t>出</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a:t>
            </a:r>
            <a:r>
              <a:rPr kumimoji="1" lang="zh-TW" altLang="en-US" sz="2400" b="1" dirty="0">
                <a:solidFill>
                  <a:srgbClr val="2B5487"/>
                </a:solidFill>
                <a:latin typeface="微軟正黑體"/>
                <a:ea typeface="微軟正黑體"/>
                <a:cs typeface="微軟正黑體"/>
                <a:sym typeface="Wingdings" panose="05000000000000000000" pitchFamily="2" charset="2"/>
              </a:rPr>
              <a:t>申請</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單</a:t>
            </a:r>
            <a:endParaRPr kumimoji="1" lang="zh-TW" altLang="en-US" sz="2400" b="1" dirty="0" smtClean="0">
              <a:solidFill>
                <a:srgbClr val="2B5487"/>
              </a:solidFill>
              <a:latin typeface="微軟正黑體"/>
              <a:ea typeface="微軟正黑體"/>
              <a:cs typeface="微軟正黑體"/>
            </a:endParaRPr>
          </a:p>
        </p:txBody>
      </p:sp>
      <p:pic>
        <p:nvPicPr>
          <p:cNvPr id="7" name="圖片 6"/>
          <p:cNvPicPr>
            <a:picLocks noChangeAspect="1"/>
          </p:cNvPicPr>
          <p:nvPr/>
        </p:nvPicPr>
        <p:blipFill>
          <a:blip r:embed="rId2"/>
          <a:stretch>
            <a:fillRect/>
          </a:stretch>
        </p:blipFill>
        <p:spPr>
          <a:xfrm>
            <a:off x="7949652" y="1340603"/>
            <a:ext cx="722787" cy="294468"/>
          </a:xfrm>
          <a:prstGeom prst="rect">
            <a:avLst/>
          </a:prstGeom>
        </p:spPr>
      </p:pic>
      <p:pic>
        <p:nvPicPr>
          <p:cNvPr id="8" name="圖片 7"/>
          <p:cNvPicPr>
            <a:picLocks noChangeAspect="1"/>
          </p:cNvPicPr>
          <p:nvPr/>
        </p:nvPicPr>
        <p:blipFill>
          <a:blip r:embed="rId3"/>
          <a:stretch>
            <a:fillRect/>
          </a:stretch>
        </p:blipFill>
        <p:spPr>
          <a:xfrm>
            <a:off x="2670970" y="3160466"/>
            <a:ext cx="731204" cy="256909"/>
          </a:xfrm>
          <a:prstGeom prst="rect">
            <a:avLst/>
          </a:prstGeom>
        </p:spPr>
      </p:pic>
      <p:pic>
        <p:nvPicPr>
          <p:cNvPr id="2" name="圖片 1"/>
          <p:cNvPicPr>
            <a:picLocks noChangeAspect="1"/>
          </p:cNvPicPr>
          <p:nvPr/>
        </p:nvPicPr>
        <p:blipFill>
          <a:blip r:embed="rId4"/>
          <a:stretch>
            <a:fillRect/>
          </a:stretch>
        </p:blipFill>
        <p:spPr>
          <a:xfrm>
            <a:off x="1327070" y="4495294"/>
            <a:ext cx="3086259" cy="342918"/>
          </a:xfrm>
          <a:prstGeom prst="rect">
            <a:avLst/>
          </a:prstGeom>
        </p:spPr>
      </p:pic>
    </p:spTree>
    <p:extLst>
      <p:ext uri="{BB962C8B-B14F-4D97-AF65-F5344CB8AC3E}">
        <p14:creationId xmlns:p14="http://schemas.microsoft.com/office/powerpoint/2010/main" val="28765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9894" y="751669"/>
            <a:ext cx="8322590" cy="5850300"/>
          </a:xfrm>
        </p:spPr>
        <p:txBody>
          <a:bodyPr>
            <a:normAutofit fontScale="92500" lnSpcReduction="20000"/>
          </a:bodyPr>
          <a:lstStyle/>
          <a:p>
            <a:r>
              <a:rPr lang="zh-TW" altLang="en-US" dirty="0" smtClean="0"/>
              <a:t>輸入預計出倉日期、預計出倉噸數、裝卸業者等欄位</a:t>
            </a:r>
            <a:endParaRPr lang="en-US" altLang="zh-TW" dirty="0"/>
          </a:p>
          <a:p>
            <a:pPr marL="274320" lvl="1">
              <a:lnSpc>
                <a:spcPts val="2400"/>
              </a:lnSpc>
              <a:spcBef>
                <a:spcPts val="1800"/>
              </a:spcBef>
            </a:pPr>
            <a:r>
              <a:rPr lang="zh-TW" altLang="en-US" sz="2000" dirty="0"/>
              <a:t>從進倉日起，以每五日為一期。系統自動算出倉期數、本期出倉有效週期日、已繳倉租週期日（若已曾有過出倉記錄）</a:t>
            </a:r>
            <a:endParaRPr lang="en-US" altLang="zh-TW" sz="2000" dirty="0"/>
          </a:p>
          <a:p>
            <a:pPr>
              <a:lnSpc>
                <a:spcPts val="2400"/>
              </a:lnSpc>
            </a:pPr>
            <a:r>
              <a:rPr lang="zh-TW" altLang="en-US" dirty="0"/>
              <a:t>填寫完畢並確認無誤後，存檔，系統會出現             ，點擊後產生計費檢核單。前往業務單位繳費。</a:t>
            </a:r>
            <a:endParaRPr lang="en-US" altLang="zh-TW" dirty="0"/>
          </a:p>
          <a:p>
            <a:r>
              <a:rPr lang="zh-TW" altLang="en-US" sz="2200" dirty="0" smtClean="0"/>
              <a:t>說明</a:t>
            </a:r>
            <a:r>
              <a:rPr lang="en-US" altLang="zh-TW" sz="2200" dirty="0" smtClean="0"/>
              <a:t>1</a:t>
            </a:r>
            <a:r>
              <a:rPr lang="zh-TW" altLang="en-US" sz="2200" dirty="0" smtClean="0"/>
              <a:t>：以</a:t>
            </a:r>
            <a:r>
              <a:rPr lang="zh-TW" altLang="en-US" sz="2200" dirty="0"/>
              <a:t>五日為一個週期計算</a:t>
            </a:r>
            <a:r>
              <a:rPr lang="zh-TW" altLang="en-US" sz="2200" dirty="0" smtClean="0"/>
              <a:t>。</a:t>
            </a:r>
            <a:endParaRPr lang="en-US" altLang="zh-TW" sz="2200" dirty="0" smtClean="0"/>
          </a:p>
          <a:p>
            <a:pPr lvl="1"/>
            <a:r>
              <a:rPr lang="zh-TW" altLang="en-US" dirty="0" smtClean="0"/>
              <a:t>同一週期內若分多日出倉，無需再填寫出倉申請，</a:t>
            </a:r>
            <a:r>
              <a:rPr lang="zh-TW" altLang="en-US" dirty="0"/>
              <a:t>共用一張</a:t>
            </a:r>
            <a:r>
              <a:rPr lang="zh-TW" altLang="en-US" dirty="0" smtClean="0"/>
              <a:t>即可。</a:t>
            </a:r>
            <a:endParaRPr lang="en-US" altLang="zh-TW" dirty="0" smtClean="0"/>
          </a:p>
          <a:p>
            <a:pPr lvl="1"/>
            <a:r>
              <a:rPr lang="zh-TW" altLang="en-US" dirty="0" smtClean="0"/>
              <a:t>若一個週期內無法全部出倉，</a:t>
            </a:r>
            <a:r>
              <a:rPr lang="zh-TW" altLang="en-US" dirty="0"/>
              <a:t>另一期需另辦出倉</a:t>
            </a:r>
            <a:r>
              <a:rPr lang="zh-TW" altLang="en-US" dirty="0" smtClean="0"/>
              <a:t>申請，並重新計算倉租。</a:t>
            </a:r>
            <a:endParaRPr lang="en-US" altLang="zh-TW" dirty="0" smtClean="0"/>
          </a:p>
          <a:p>
            <a:pPr>
              <a:lnSpc>
                <a:spcPts val="2400"/>
              </a:lnSpc>
            </a:pPr>
            <a:r>
              <a:rPr lang="zh-TW" altLang="en-US" sz="2200" dirty="0"/>
              <a:t>說明</a:t>
            </a:r>
            <a:r>
              <a:rPr lang="en-US" altLang="zh-TW" sz="2200" dirty="0"/>
              <a:t>2</a:t>
            </a:r>
            <a:r>
              <a:rPr lang="zh-TW" altLang="en-US" sz="2200" dirty="0"/>
              <a:t>：如果已辦理出倉申請，但未點擊計費檢核按鈕；超越本單所提示之倉租週期日之後才要進行計費</a:t>
            </a:r>
            <a:r>
              <a:rPr lang="en-US" altLang="zh-TW" sz="2200" dirty="0"/>
              <a:t>/</a:t>
            </a:r>
            <a:r>
              <a:rPr lang="zh-TW" altLang="en-US" sz="2200" dirty="0"/>
              <a:t>繳費，此時無需重填申請單。請打開此舊單，並修改預計出倉日即可。</a:t>
            </a:r>
            <a:endParaRPr lang="en-US" altLang="zh-TW" sz="2200" dirty="0"/>
          </a:p>
          <a:p>
            <a:pPr>
              <a:lnSpc>
                <a:spcPts val="2400"/>
              </a:lnSpc>
            </a:pPr>
            <a:r>
              <a:rPr lang="zh-TW" altLang="en-US" sz="2200" dirty="0"/>
              <a:t>說明</a:t>
            </a:r>
            <a:r>
              <a:rPr lang="en-US" altLang="zh-TW" sz="2200" dirty="0"/>
              <a:t>3</a:t>
            </a:r>
            <a:r>
              <a:rPr lang="zh-TW" altLang="en-US" sz="2200" dirty="0"/>
              <a:t>：如果已點擊計費檢核按鈕（計費單已產出），則不管是否有實際出倉，逾期出倉均需另辦出倉申請單</a:t>
            </a:r>
            <a:endParaRPr lang="en-US" altLang="zh-TW" sz="2200" dirty="0"/>
          </a:p>
          <a:p>
            <a:pPr lvl="1"/>
            <a:r>
              <a:rPr lang="zh-TW" altLang="en-US" sz="1700" dirty="0" smtClean="0"/>
              <a:t>有實際出倉：請</a:t>
            </a:r>
            <a:r>
              <a:rPr lang="zh-TW" altLang="en-US" sz="1700" dirty="0"/>
              <a:t>倉</a:t>
            </a:r>
            <a:r>
              <a:rPr lang="zh-TW" altLang="en-US" sz="1700" dirty="0" smtClean="0"/>
              <a:t>管人員填寫出倉</a:t>
            </a:r>
            <a:r>
              <a:rPr lang="zh-TW" altLang="en-US" sz="1700" dirty="0"/>
              <a:t>明</a:t>
            </a:r>
            <a:r>
              <a:rPr lang="zh-TW" altLang="en-US" sz="1700" dirty="0" smtClean="0"/>
              <a:t>細後，填寫實際</a:t>
            </a:r>
            <a:r>
              <a:rPr lang="zh-TW" altLang="en-US" sz="1700" dirty="0"/>
              <a:t>出倉</a:t>
            </a:r>
            <a:r>
              <a:rPr lang="zh-TW" altLang="en-US" sz="1700" dirty="0" smtClean="0"/>
              <a:t>量，取得剩餘倉儲量。</a:t>
            </a:r>
            <a:endParaRPr lang="en-US" altLang="zh-TW" sz="1700" dirty="0" smtClean="0"/>
          </a:p>
          <a:p>
            <a:pPr lvl="1"/>
            <a:r>
              <a:rPr lang="zh-TW" altLang="en-US" sz="1700" dirty="0"/>
              <a:t>沒有出倉</a:t>
            </a:r>
            <a:r>
              <a:rPr lang="zh-TW" altLang="en-US" sz="1700" dirty="0" smtClean="0"/>
              <a:t>：也須請倉管人員填寫出倉明細（出倉量</a:t>
            </a:r>
            <a:r>
              <a:rPr lang="en-US" altLang="zh-TW" sz="1700" dirty="0" smtClean="0"/>
              <a:t>0 </a:t>
            </a:r>
            <a:r>
              <a:rPr lang="zh-TW" altLang="en-US" sz="1700" dirty="0" smtClean="0"/>
              <a:t>無動態），將前一期出倉申請結案。</a:t>
            </a:r>
            <a:endParaRPr lang="en-US" altLang="zh-TW" sz="1700" dirty="0"/>
          </a:p>
          <a:p>
            <a:endParaRPr lang="en-US" altLang="zh-TW" dirty="0" smtClean="0"/>
          </a:p>
          <a:p>
            <a:endParaRPr lang="en-US" altLang="zh-TW" sz="2000" dirty="0"/>
          </a:p>
          <a:p>
            <a:pPr marL="365760" lvl="1" indent="0">
              <a:buNone/>
            </a:pPr>
            <a:endParaRPr lang="zh-TW" altLang="en-US" sz="1800"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27</a:t>
            </a:fld>
            <a:endParaRPr lang="zh-TW" altLang="en-US" dirty="0"/>
          </a:p>
        </p:txBody>
      </p:sp>
      <p:pic>
        <p:nvPicPr>
          <p:cNvPr id="2" name="圖片 1"/>
          <p:cNvPicPr>
            <a:picLocks noChangeAspect="1"/>
          </p:cNvPicPr>
          <p:nvPr/>
        </p:nvPicPr>
        <p:blipFill>
          <a:blip r:embed="rId2"/>
          <a:stretch>
            <a:fillRect/>
          </a:stretch>
        </p:blipFill>
        <p:spPr>
          <a:xfrm>
            <a:off x="5556830" y="2056911"/>
            <a:ext cx="828472" cy="306421"/>
          </a:xfrm>
          <a:prstGeom prst="rect">
            <a:avLst/>
          </a:prstGeom>
        </p:spPr>
      </p:pic>
    </p:spTree>
    <p:extLst>
      <p:ext uri="{BB962C8B-B14F-4D97-AF65-F5344CB8AC3E}">
        <p14:creationId xmlns:p14="http://schemas.microsoft.com/office/powerpoint/2010/main" val="24145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3"/>
          <p:cNvSpPr txBox="1">
            <a:spLocks/>
          </p:cNvSpPr>
          <p:nvPr/>
        </p:nvSpPr>
        <p:spPr>
          <a:xfrm>
            <a:off x="411137" y="970035"/>
            <a:ext cx="8360723" cy="144770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sym typeface="Wingdings" panose="05000000000000000000" pitchFamily="2" charset="2"/>
              </a:rPr>
              <a:t>出口</a:t>
            </a:r>
            <a:r>
              <a:rPr kumimoji="1" lang="zh-TW" altLang="en-US" sz="2400" b="1" dirty="0">
                <a:solidFill>
                  <a:srgbClr val="2B5487"/>
                </a:solidFill>
                <a:latin typeface="微軟正黑體"/>
                <a:ea typeface="微軟正黑體"/>
                <a:cs typeface="微軟正黑體"/>
                <a:sym typeface="Wingdings" panose="05000000000000000000" pitchFamily="2" charset="2"/>
              </a:rPr>
              <a:t>出</a:t>
            </a:r>
            <a:r>
              <a:rPr kumimoji="1" lang="zh-TW" altLang="en-US" sz="2400" b="1" dirty="0" smtClean="0">
                <a:solidFill>
                  <a:srgbClr val="2B5487"/>
                </a:solidFill>
                <a:latin typeface="微軟正黑體"/>
                <a:ea typeface="微軟正黑體"/>
                <a:cs typeface="微軟正黑體"/>
                <a:sym typeface="Wingdings" panose="05000000000000000000" pitchFamily="2" charset="2"/>
              </a:rPr>
              <a:t>倉明細新增單</a:t>
            </a:r>
            <a:endParaRPr kumimoji="1" lang="zh-TW" altLang="en-US" sz="2400" b="1" dirty="0" smtClean="0">
              <a:solidFill>
                <a:srgbClr val="2B5487"/>
              </a:solidFill>
              <a:latin typeface="微軟正黑體"/>
              <a:ea typeface="微軟正黑體"/>
              <a:cs typeface="微軟正黑體"/>
            </a:endParaRPr>
          </a:p>
          <a:p>
            <a:pPr lvl="2"/>
            <a:r>
              <a:rPr lang="zh-TW" altLang="en-US" sz="1800" dirty="0" smtClean="0"/>
              <a:t>程式入口：首頁</a:t>
            </a:r>
            <a:r>
              <a:rPr lang="zh-TW" altLang="en-US" sz="1800" dirty="0" smtClean="0">
                <a:sym typeface="Wingdings" panose="05000000000000000000" pitchFamily="2" charset="2"/>
              </a:rPr>
              <a:t>作業管理倉儲</a:t>
            </a:r>
            <a:r>
              <a:rPr lang="zh-TW" altLang="en-US" sz="1800" dirty="0">
                <a:sym typeface="Wingdings" panose="05000000000000000000" pitchFamily="2" charset="2"/>
              </a:rPr>
              <a:t>管理</a:t>
            </a:r>
            <a:r>
              <a:rPr lang="zh-TW" altLang="en-US" sz="1800" dirty="0" smtClean="0">
                <a:sym typeface="Wingdings" panose="05000000000000000000" pitchFamily="2" charset="2"/>
              </a:rPr>
              <a:t></a:t>
            </a:r>
            <a:r>
              <a:rPr lang="zh-TW" altLang="en-US" sz="1800" dirty="0">
                <a:sym typeface="Wingdings" panose="05000000000000000000" pitchFamily="2" charset="2"/>
              </a:rPr>
              <a:t>出口</a:t>
            </a:r>
            <a:r>
              <a:rPr lang="zh-TW" altLang="en-US" sz="1800" dirty="0" smtClean="0">
                <a:sym typeface="Wingdings" panose="05000000000000000000" pitchFamily="2" charset="2"/>
              </a:rPr>
              <a:t>出</a:t>
            </a:r>
            <a:r>
              <a:rPr lang="zh-TW" altLang="en-US" sz="1800" dirty="0" smtClean="0">
                <a:sym typeface="Wingdings" panose="05000000000000000000" pitchFamily="2" charset="2"/>
              </a:rPr>
              <a:t>倉明細新增</a:t>
            </a:r>
            <a:endParaRPr lang="en-US" altLang="zh-TW" sz="1800" dirty="0" smtClean="0">
              <a:sym typeface="Wingdings" panose="05000000000000000000" pitchFamily="2" charset="2"/>
            </a:endParaRPr>
          </a:p>
        </p:txBody>
      </p:sp>
      <p:sp>
        <p:nvSpPr>
          <p:cNvPr id="6" name="投影片編號版面配置區 5"/>
          <p:cNvSpPr>
            <a:spLocks noGrp="1"/>
          </p:cNvSpPr>
          <p:nvPr>
            <p:ph type="sldNum" sz="quarter" idx="12"/>
          </p:nvPr>
        </p:nvSpPr>
        <p:spPr/>
        <p:txBody>
          <a:bodyPr/>
          <a:lstStyle/>
          <a:p>
            <a:fld id="{FC749032-2A07-4AE8-BA90-74324CAE0C87}" type="slidenum">
              <a:rPr lang="en-US" altLang="zh-TW" smtClean="0"/>
              <a:t>28</a:t>
            </a:fld>
            <a:endParaRPr lang="zh-TW" altLang="en-US" dirty="0"/>
          </a:p>
        </p:txBody>
      </p:sp>
      <p:pic>
        <p:nvPicPr>
          <p:cNvPr id="4" name="圖片 3"/>
          <p:cNvPicPr>
            <a:picLocks noChangeAspect="1"/>
          </p:cNvPicPr>
          <p:nvPr/>
        </p:nvPicPr>
        <p:blipFill>
          <a:blip r:embed="rId2"/>
          <a:stretch>
            <a:fillRect/>
          </a:stretch>
        </p:blipFill>
        <p:spPr>
          <a:xfrm>
            <a:off x="264671" y="1938867"/>
            <a:ext cx="8653653" cy="4141920"/>
          </a:xfrm>
          <a:prstGeom prst="rect">
            <a:avLst/>
          </a:prstGeom>
        </p:spPr>
      </p:pic>
    </p:spTree>
    <p:extLst>
      <p:ext uri="{BB962C8B-B14F-4D97-AF65-F5344CB8AC3E}">
        <p14:creationId xmlns:p14="http://schemas.microsoft.com/office/powerpoint/2010/main" val="25405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mtClean="0"/>
              <a:t>進口貨進出倉作業流程圖</a:t>
            </a:r>
            <a:endParaRPr lang="zh-TW" altLang="en-US" dirty="0"/>
          </a:p>
        </p:txBody>
      </p:sp>
      <p:sp>
        <p:nvSpPr>
          <p:cNvPr id="12" name="副標題 11"/>
          <p:cNvSpPr>
            <a:spLocks noGrp="1"/>
          </p:cNvSpPr>
          <p:nvPr>
            <p:ph type="subTitle" idx="1"/>
          </p:nvPr>
        </p:nvSpPr>
        <p:spPr/>
        <p:txBody>
          <a:bodyPr/>
          <a:lstStyle/>
          <a:p>
            <a:endParaRPr lang="zh-TW" altLang="en-US"/>
          </a:p>
        </p:txBody>
      </p:sp>
      <p:pic>
        <p:nvPicPr>
          <p:cNvPr id="7" name="圖片 6"/>
          <p:cNvPicPr>
            <a:picLocks noChangeAspect="1"/>
          </p:cNvPicPr>
          <p:nvPr/>
        </p:nvPicPr>
        <p:blipFill>
          <a:blip r:embed="rId2"/>
          <a:stretch>
            <a:fillRect/>
          </a:stretch>
        </p:blipFill>
        <p:spPr>
          <a:xfrm>
            <a:off x="454530" y="1185620"/>
            <a:ext cx="8356256" cy="5222929"/>
          </a:xfrm>
          <a:prstGeom prst="rect">
            <a:avLst/>
          </a:prstGeom>
        </p:spPr>
      </p:pic>
      <p:sp>
        <p:nvSpPr>
          <p:cNvPr id="13" name="標題 1"/>
          <p:cNvSpPr txBox="1">
            <a:spLocks/>
          </p:cNvSpPr>
          <p:nvPr/>
        </p:nvSpPr>
        <p:spPr>
          <a:xfrm>
            <a:off x="246422" y="311912"/>
            <a:ext cx="8076167" cy="71826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lang="zh-TW" sz="5400" b="1" kern="1200">
                <a:solidFill>
                  <a:schemeClr val="tx1"/>
                </a:solidFill>
                <a:latin typeface="+mj-lt"/>
                <a:ea typeface="+mj-ea"/>
                <a:cs typeface="+mj-cs"/>
              </a:defRPr>
            </a:lvl1pPr>
          </a:lstStyle>
          <a:p>
            <a:r>
              <a:rPr lang="zh-TW" altLang="en-US"/>
              <a:t>進（轉）</a:t>
            </a:r>
            <a:r>
              <a:rPr lang="zh-TW" altLang="en-US" smtClean="0"/>
              <a:t>口貨</a:t>
            </a:r>
            <a:r>
              <a:rPr lang="zh-TW" altLang="en-US" dirty="0" smtClean="0"/>
              <a:t>進出倉作業流程圖</a:t>
            </a:r>
            <a:endParaRPr lang="zh-TW" altLang="en-US" dirty="0"/>
          </a:p>
        </p:txBody>
      </p:sp>
    </p:spTree>
    <p:extLst>
      <p:ext uri="{BB962C8B-B14F-4D97-AF65-F5344CB8AC3E}">
        <p14:creationId xmlns:p14="http://schemas.microsoft.com/office/powerpoint/2010/main" val="8012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23051" y="970036"/>
            <a:ext cx="8148809" cy="355319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出口出倉</a:t>
            </a:r>
            <a:r>
              <a:rPr kumimoji="1" lang="zh-TW" altLang="en-US" sz="2400" b="1" dirty="0">
                <a:solidFill>
                  <a:srgbClr val="2B5487"/>
                </a:solidFill>
                <a:latin typeface="微軟正黑體"/>
                <a:ea typeface="微軟正黑體"/>
                <a:cs typeface="微軟正黑體"/>
              </a:rPr>
              <a:t>明</a:t>
            </a:r>
            <a:r>
              <a:rPr kumimoji="1" lang="zh-TW" altLang="en-US" sz="2400" b="1" dirty="0" smtClean="0">
                <a:solidFill>
                  <a:srgbClr val="2B5487"/>
                </a:solidFill>
                <a:latin typeface="微軟正黑體"/>
                <a:ea typeface="微軟正黑體"/>
                <a:cs typeface="微軟正黑體"/>
              </a:rPr>
              <a:t>細新增</a:t>
            </a:r>
          </a:p>
          <a:p>
            <a:pPr lvl="2"/>
            <a:endParaRPr lang="zh-TW" altLang="en-US" sz="2400" dirty="0" smtClean="0"/>
          </a:p>
          <a:p>
            <a:pPr lvl="2"/>
            <a:endParaRPr lang="zh-TW" altLang="en-US" sz="2400" dirty="0"/>
          </a:p>
        </p:txBody>
      </p:sp>
      <p:sp>
        <p:nvSpPr>
          <p:cNvPr id="3" name="內容版面配置區 2"/>
          <p:cNvSpPr>
            <a:spLocks noGrp="1"/>
          </p:cNvSpPr>
          <p:nvPr>
            <p:ph idx="1"/>
          </p:nvPr>
        </p:nvSpPr>
        <p:spPr>
          <a:xfrm>
            <a:off x="553308" y="1517890"/>
            <a:ext cx="8218551" cy="4929405"/>
          </a:xfrm>
        </p:spPr>
        <p:txBody>
          <a:bodyPr>
            <a:normAutofit/>
          </a:bodyPr>
          <a:lstStyle/>
          <a:p>
            <a:pPr lvl="1"/>
            <a:r>
              <a:rPr lang="zh-TW" altLang="en-US" sz="2000" dirty="0" smtClean="0"/>
              <a:t>輸入</a:t>
            </a:r>
            <a:r>
              <a:rPr lang="zh-TW" altLang="en-US" sz="2000" dirty="0"/>
              <a:t>船舶簽證編號</a:t>
            </a:r>
            <a:r>
              <a:rPr lang="zh-TW" altLang="en-US" sz="2000" dirty="0" smtClean="0"/>
              <a:t>，</a:t>
            </a:r>
            <a:r>
              <a:rPr lang="zh-TW" altLang="en-US" sz="2000" dirty="0"/>
              <a:t>並</a:t>
            </a:r>
            <a:r>
              <a:rPr lang="zh-TW" altLang="en-US" sz="2000" dirty="0" smtClean="0"/>
              <a:t>選擇出倉申請單號</a:t>
            </a:r>
            <a:endParaRPr lang="en-US" altLang="zh-TW" sz="2000" dirty="0" smtClean="0"/>
          </a:p>
          <a:p>
            <a:pPr lvl="1"/>
            <a:r>
              <a:rPr lang="zh-TW" altLang="en-US" sz="2000" dirty="0" smtClean="0"/>
              <a:t>系統從艙單資料、進倉申請等，帶入該票</a:t>
            </a:r>
            <a:r>
              <a:rPr lang="zh-TW" altLang="en-US" sz="2000" dirty="0"/>
              <a:t>貨的</a:t>
            </a:r>
            <a:r>
              <a:rPr lang="zh-TW" altLang="en-US" sz="2000" dirty="0" smtClean="0"/>
              <a:t>預定出倉</a:t>
            </a:r>
            <a:r>
              <a:rPr lang="zh-TW" altLang="en-US" sz="2000" dirty="0"/>
              <a:t>申請</a:t>
            </a:r>
            <a:r>
              <a:rPr lang="zh-TW" altLang="en-US" sz="2000" dirty="0" smtClean="0"/>
              <a:t>資料</a:t>
            </a:r>
            <a:endParaRPr lang="en-US" altLang="zh-TW" dirty="0" smtClean="0"/>
          </a:p>
          <a:p>
            <a:pPr lvl="1"/>
            <a:r>
              <a:rPr lang="zh-TW" altLang="en-US" sz="2000" dirty="0" smtClean="0"/>
              <a:t>自行</a:t>
            </a:r>
            <a:r>
              <a:rPr lang="zh-TW" altLang="en-US" sz="2000" dirty="0"/>
              <a:t>輸入</a:t>
            </a:r>
            <a:r>
              <a:rPr lang="zh-TW" altLang="en-US" sz="2000" dirty="0" smtClean="0"/>
              <a:t>實際出倉資料</a:t>
            </a:r>
            <a:endParaRPr lang="en-US" altLang="zh-TW" sz="2000" dirty="0" smtClean="0"/>
          </a:p>
          <a:p>
            <a:pPr lvl="2"/>
            <a:r>
              <a:rPr lang="zh-TW" altLang="en-US" dirty="0" smtClean="0"/>
              <a:t>客戶代碼、裝卸公司、實際出倉日期、出倉</a:t>
            </a:r>
            <a:r>
              <a:rPr lang="zh-TW" altLang="en-US" dirty="0"/>
              <a:t>件</a:t>
            </a:r>
            <a:r>
              <a:rPr lang="zh-TW" altLang="en-US" dirty="0" smtClean="0"/>
              <a:t>數、出倉倉庫、出倉噸數（計費噸）、是否提清。</a:t>
            </a:r>
            <a:endParaRPr lang="en-US" altLang="zh-TW" dirty="0" smtClean="0"/>
          </a:p>
          <a:p>
            <a:pPr lvl="3"/>
            <a:r>
              <a:rPr lang="zh-TW" altLang="en-US" dirty="0" smtClean="0"/>
              <a:t>不管是否尚有剩餘倉儲量，只要</a:t>
            </a:r>
            <a:r>
              <a:rPr lang="zh-TW" altLang="en-US" dirty="0"/>
              <a:t>勾</a:t>
            </a:r>
            <a:r>
              <a:rPr lang="zh-TW" altLang="en-US" dirty="0" smtClean="0"/>
              <a:t>選了提清註記</a:t>
            </a:r>
            <a:r>
              <a:rPr lang="zh-TW" altLang="en-US" dirty="0" smtClean="0"/>
              <a:t>，於主管審查通過時，剩餘</a:t>
            </a:r>
            <a:r>
              <a:rPr lang="zh-TW" altLang="en-US" dirty="0" smtClean="0"/>
              <a:t>倉儲就會</a:t>
            </a:r>
            <a:r>
              <a:rPr lang="zh-TW" altLang="en-US" dirty="0"/>
              <a:t>被清</a:t>
            </a:r>
            <a:r>
              <a:rPr lang="en-US" altLang="zh-TW" dirty="0"/>
              <a:t>0</a:t>
            </a:r>
            <a:endParaRPr lang="en-US" altLang="zh-TW" dirty="0" smtClean="0"/>
          </a:p>
          <a:p>
            <a:pPr lvl="2"/>
            <a:r>
              <a:rPr lang="zh-TW" altLang="en-US" dirty="0"/>
              <a:t>輸入加</a:t>
            </a:r>
            <a:r>
              <a:rPr lang="zh-TW" altLang="en-US" dirty="0" smtClean="0"/>
              <a:t>成項目及</a:t>
            </a:r>
            <a:r>
              <a:rPr lang="zh-TW" altLang="en-US" dirty="0"/>
              <a:t>工作</a:t>
            </a:r>
            <a:r>
              <a:rPr lang="zh-TW" altLang="en-US" dirty="0" smtClean="0"/>
              <a:t>記錄</a:t>
            </a:r>
            <a:endParaRPr lang="en-US" altLang="zh-TW" dirty="0" smtClean="0"/>
          </a:p>
          <a:p>
            <a:pPr lvl="1"/>
            <a:r>
              <a:rPr lang="zh-TW" altLang="en-US" dirty="0" smtClean="0"/>
              <a:t>說明</a:t>
            </a:r>
            <a:r>
              <a:rPr lang="en-US" altLang="zh-TW" dirty="0" smtClean="0"/>
              <a:t>1: </a:t>
            </a:r>
            <a:r>
              <a:rPr lang="zh-TW" altLang="en-US" dirty="0" smtClean="0"/>
              <a:t>本程式由港務公司棧埠處人員填寫之後，呈交主管審查，才算完成</a:t>
            </a:r>
            <a:r>
              <a:rPr lang="zh-TW" altLang="en-US" dirty="0"/>
              <a:t>本</a:t>
            </a:r>
            <a:r>
              <a:rPr lang="zh-TW" altLang="en-US" dirty="0" smtClean="0"/>
              <a:t>期出倉作業。</a:t>
            </a:r>
            <a:endParaRPr lang="en-US" altLang="zh-TW" dirty="0" smtClean="0"/>
          </a:p>
          <a:p>
            <a:pPr lvl="1"/>
            <a:r>
              <a:rPr lang="zh-TW" altLang="en-US" dirty="0" smtClean="0"/>
              <a:t>說明</a:t>
            </a:r>
            <a:r>
              <a:rPr lang="en-US" altLang="zh-TW" dirty="0" smtClean="0"/>
              <a:t>2: </a:t>
            </a:r>
            <a:r>
              <a:rPr lang="zh-TW" altLang="en-US" dirty="0" smtClean="0"/>
              <a:t>同一票貨分多日出倉，可以於最後一日填寫該期出倉總量即可，無需每日填寫。</a:t>
            </a:r>
            <a:endParaRPr lang="en-US" altLang="zh-TW" dirty="0" smtClean="0"/>
          </a:p>
          <a:p>
            <a:pPr lvl="1"/>
            <a:r>
              <a:rPr lang="zh-TW" altLang="en-US" dirty="0" smtClean="0"/>
              <a:t>說明</a:t>
            </a:r>
            <a:r>
              <a:rPr lang="en-US" altLang="zh-TW" dirty="0" smtClean="0"/>
              <a:t>3</a:t>
            </a:r>
            <a:r>
              <a:rPr lang="en-US" altLang="zh-TW" dirty="0"/>
              <a:t>: </a:t>
            </a:r>
            <a:r>
              <a:rPr lang="zh-TW" altLang="en-US" dirty="0" smtClean="0"/>
              <a:t>出倉</a:t>
            </a:r>
            <a:r>
              <a:rPr lang="zh-TW" altLang="en-US" dirty="0"/>
              <a:t>明細填寫後</a:t>
            </a:r>
            <a:r>
              <a:rPr lang="zh-TW" altLang="en-US" dirty="0" smtClean="0"/>
              <a:t>，可以查看相關報表，或其他相關表單</a:t>
            </a:r>
            <a:endParaRPr lang="en-US" altLang="zh-TW" dirty="0" smtClean="0"/>
          </a:p>
          <a:p>
            <a:pPr lvl="1"/>
            <a:endParaRPr lang="en-US" altLang="zh-TW" dirty="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2" name="圖片 1"/>
          <p:cNvPicPr>
            <a:picLocks noChangeAspect="1"/>
          </p:cNvPicPr>
          <p:nvPr/>
        </p:nvPicPr>
        <p:blipFill>
          <a:blip r:embed="rId2"/>
          <a:stretch>
            <a:fillRect/>
          </a:stretch>
        </p:blipFill>
        <p:spPr>
          <a:xfrm>
            <a:off x="1077451" y="5639215"/>
            <a:ext cx="7170264" cy="403987"/>
          </a:xfrm>
          <a:prstGeom prst="rect">
            <a:avLst/>
          </a:prstGeom>
        </p:spPr>
      </p:pic>
      <p:sp>
        <p:nvSpPr>
          <p:cNvPr id="5" name="投影片編號版面配置區 4"/>
          <p:cNvSpPr>
            <a:spLocks noGrp="1"/>
          </p:cNvSpPr>
          <p:nvPr>
            <p:ph type="sldNum" sz="quarter" idx="12"/>
          </p:nvPr>
        </p:nvSpPr>
        <p:spPr/>
        <p:txBody>
          <a:bodyPr/>
          <a:lstStyle/>
          <a:p>
            <a:fld id="{FC749032-2A07-4AE8-BA90-74324CAE0C87}" type="slidenum">
              <a:rPr lang="en-US" altLang="zh-TW" smtClean="0"/>
              <a:t>29</a:t>
            </a:fld>
            <a:endParaRPr lang="zh-TW" altLang="en-US" dirty="0"/>
          </a:p>
        </p:txBody>
      </p:sp>
    </p:spTree>
    <p:extLst>
      <p:ext uri="{BB962C8B-B14F-4D97-AF65-F5344CB8AC3E}">
        <p14:creationId xmlns:p14="http://schemas.microsoft.com/office/powerpoint/2010/main" val="41749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pPr/>
              <a:t>30</a:t>
            </a:fld>
            <a:endParaRPr lang="zh-TW" altLang="en-US" dirty="0"/>
          </a:p>
        </p:txBody>
      </p:sp>
      <p:sp>
        <p:nvSpPr>
          <p:cNvPr id="6" name="內容版面配置區 3"/>
          <p:cNvSpPr txBox="1">
            <a:spLocks/>
          </p:cNvSpPr>
          <p:nvPr/>
        </p:nvSpPr>
        <p:spPr>
          <a:xfrm>
            <a:off x="623051" y="647788"/>
            <a:ext cx="8148809" cy="139345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en-US" altLang="zh-TW" sz="2400" b="1" dirty="0" smtClean="0">
                <a:solidFill>
                  <a:srgbClr val="2B5487"/>
                </a:solidFill>
                <a:latin typeface="微軟正黑體"/>
                <a:ea typeface="微軟正黑體"/>
                <a:cs typeface="微軟正黑體"/>
              </a:rPr>
              <a:t>EDI</a:t>
            </a:r>
            <a:r>
              <a:rPr kumimoji="1" lang="zh-TW" altLang="en-US" sz="2400" b="1" dirty="0" smtClean="0">
                <a:solidFill>
                  <a:srgbClr val="2B5487"/>
                </a:solidFill>
                <a:latin typeface="微軟正黑體"/>
                <a:ea typeface="微軟正黑體"/>
                <a:cs typeface="微軟正黑體"/>
              </a:rPr>
              <a:t>海關訊息傳送</a:t>
            </a:r>
            <a:r>
              <a:rPr kumimoji="1" lang="zh-TW" altLang="en-US" sz="2400" b="1" dirty="0" smtClean="0">
                <a:solidFill>
                  <a:srgbClr val="2B5487"/>
                </a:solidFill>
                <a:latin typeface="微軟正黑體"/>
                <a:ea typeface="微軟正黑體"/>
                <a:cs typeface="微軟正黑體"/>
              </a:rPr>
              <a:t>查詢</a:t>
            </a:r>
            <a:endParaRPr kumimoji="1" lang="en-US" altLang="zh-TW" sz="2400" b="1" dirty="0" smtClean="0">
              <a:solidFill>
                <a:srgbClr val="2B5487"/>
              </a:solidFill>
              <a:latin typeface="微軟正黑體"/>
              <a:ea typeface="微軟正黑體"/>
              <a:cs typeface="微軟正黑體"/>
            </a:endParaRPr>
          </a:p>
          <a:p>
            <a:pPr lvl="1"/>
            <a:r>
              <a:rPr lang="zh-TW" altLang="en-US" sz="2200" dirty="0" smtClean="0"/>
              <a:t>程式</a:t>
            </a:r>
            <a:r>
              <a:rPr lang="zh-TW" altLang="en-US" sz="2200" dirty="0"/>
              <a:t>入口：首頁</a:t>
            </a:r>
            <a:r>
              <a:rPr lang="zh-TW" altLang="en-US" sz="2200" dirty="0" smtClean="0">
                <a:sym typeface="Wingdings" panose="05000000000000000000" pitchFamily="2" charset="2"/>
              </a:rPr>
              <a:t>系統設計訊息管理海關訊息查詢</a:t>
            </a:r>
            <a:endParaRPr lang="en-US" altLang="zh-TW" sz="2200" dirty="0">
              <a:sym typeface="Wingdings" panose="05000000000000000000" pitchFamily="2" charset="2"/>
            </a:endParaRPr>
          </a:p>
          <a:p>
            <a:endParaRPr kumimoji="1" lang="en-US" altLang="zh-TW" sz="2400" b="1" dirty="0" smtClean="0">
              <a:solidFill>
                <a:srgbClr val="2B5487"/>
              </a:solidFill>
              <a:latin typeface="微軟正黑體"/>
              <a:ea typeface="微軟正黑體"/>
              <a:cs typeface="微軟正黑體"/>
            </a:endParaRPr>
          </a:p>
          <a:p>
            <a:endParaRPr kumimoji="1" lang="zh-TW" altLang="en-US" sz="2400" b="1" dirty="0" smtClean="0">
              <a:solidFill>
                <a:srgbClr val="2B5487"/>
              </a:solidFill>
              <a:latin typeface="微軟正黑體"/>
              <a:ea typeface="微軟正黑體"/>
              <a:cs typeface="微軟正黑體"/>
            </a:endParaRPr>
          </a:p>
          <a:p>
            <a:pPr lvl="2"/>
            <a:endParaRPr lang="zh-TW" altLang="en-US" sz="2400" dirty="0" smtClean="0"/>
          </a:p>
          <a:p>
            <a:pPr lvl="2"/>
            <a:endParaRPr lang="zh-TW" altLang="en-US" sz="2400" dirty="0"/>
          </a:p>
        </p:txBody>
      </p:sp>
      <p:sp>
        <p:nvSpPr>
          <p:cNvPr id="7" name="內容版面配置區 2"/>
          <p:cNvSpPr>
            <a:spLocks noGrp="1"/>
          </p:cNvSpPr>
          <p:nvPr>
            <p:ph idx="1"/>
          </p:nvPr>
        </p:nvSpPr>
        <p:spPr>
          <a:xfrm>
            <a:off x="553309" y="5617252"/>
            <a:ext cx="8218551" cy="1039268"/>
          </a:xfrm>
        </p:spPr>
        <p:txBody>
          <a:bodyPr>
            <a:normAutofit/>
          </a:bodyPr>
          <a:lstStyle/>
          <a:p>
            <a:pPr lvl="1"/>
            <a:r>
              <a:rPr lang="zh-TW" altLang="en-US" sz="2000" dirty="0" smtClean="0"/>
              <a:t>港務公司或報關</a:t>
            </a:r>
            <a:r>
              <a:rPr lang="en-US" altLang="zh-TW" sz="2000" dirty="0" smtClean="0"/>
              <a:t>/</a:t>
            </a:r>
            <a:r>
              <a:rPr lang="zh-TW" altLang="en-US" sz="2000" dirty="0" smtClean="0"/>
              <a:t>倉儲業者，於此畫面中查詢各類</a:t>
            </a:r>
            <a:r>
              <a:rPr lang="en-US" altLang="zh-TW" sz="2000" dirty="0" smtClean="0"/>
              <a:t>EDI</a:t>
            </a:r>
            <a:r>
              <a:rPr lang="zh-TW" altLang="en-US" sz="2000" dirty="0" smtClean="0"/>
              <a:t>訊息傳送</a:t>
            </a:r>
            <a:r>
              <a:rPr lang="en-US" altLang="zh-TW" sz="2000" dirty="0" smtClean="0"/>
              <a:t>/</a:t>
            </a:r>
            <a:r>
              <a:rPr lang="zh-TW" altLang="en-US" sz="2000" dirty="0" smtClean="0"/>
              <a:t>接收情況。</a:t>
            </a:r>
            <a:endParaRPr lang="en-US" altLang="zh-TW" sz="2000" dirty="0" smtClean="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pic>
        <p:nvPicPr>
          <p:cNvPr id="9" name="圖片 8"/>
          <p:cNvPicPr>
            <a:picLocks noChangeAspect="1"/>
          </p:cNvPicPr>
          <p:nvPr/>
        </p:nvPicPr>
        <p:blipFill>
          <a:blip r:embed="rId2"/>
          <a:stretch>
            <a:fillRect/>
          </a:stretch>
        </p:blipFill>
        <p:spPr>
          <a:xfrm>
            <a:off x="191282" y="1557867"/>
            <a:ext cx="8879890" cy="3846034"/>
          </a:xfrm>
          <a:prstGeom prst="rect">
            <a:avLst/>
          </a:prstGeom>
        </p:spPr>
      </p:pic>
    </p:spTree>
    <p:extLst>
      <p:ext uri="{BB962C8B-B14F-4D97-AF65-F5344CB8AC3E}">
        <p14:creationId xmlns:p14="http://schemas.microsoft.com/office/powerpoint/2010/main" val="25990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pPr/>
              <a:t>31</a:t>
            </a:fld>
            <a:endParaRPr lang="zh-TW" altLang="en-US" dirty="0"/>
          </a:p>
        </p:txBody>
      </p:sp>
      <p:pic>
        <p:nvPicPr>
          <p:cNvPr id="5" name="圖片 4"/>
          <p:cNvPicPr>
            <a:picLocks noChangeAspect="1"/>
          </p:cNvPicPr>
          <p:nvPr/>
        </p:nvPicPr>
        <p:blipFill>
          <a:blip r:embed="rId2"/>
          <a:stretch>
            <a:fillRect/>
          </a:stretch>
        </p:blipFill>
        <p:spPr>
          <a:xfrm>
            <a:off x="553308" y="1441751"/>
            <a:ext cx="8775735" cy="3001525"/>
          </a:xfrm>
          <a:prstGeom prst="rect">
            <a:avLst/>
          </a:prstGeom>
        </p:spPr>
      </p:pic>
      <p:sp>
        <p:nvSpPr>
          <p:cNvPr id="6" name="內容版面配置區 3"/>
          <p:cNvSpPr txBox="1">
            <a:spLocks/>
          </p:cNvSpPr>
          <p:nvPr/>
        </p:nvSpPr>
        <p:spPr>
          <a:xfrm>
            <a:off x="623051" y="647175"/>
            <a:ext cx="8148809" cy="117331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a:solidFill>
                  <a:srgbClr val="2B5487"/>
                </a:solidFill>
                <a:latin typeface="微軟正黑體"/>
                <a:ea typeface="微軟正黑體"/>
                <a:cs typeface="微軟正黑體"/>
              </a:rPr>
              <a:t>海關放行</a:t>
            </a:r>
            <a:r>
              <a:rPr kumimoji="1" lang="zh-TW" altLang="en-US" sz="2400" b="1" dirty="0" smtClean="0">
                <a:solidFill>
                  <a:srgbClr val="2B5487"/>
                </a:solidFill>
                <a:latin typeface="微軟正黑體"/>
                <a:ea typeface="微軟正黑體"/>
                <a:cs typeface="微軟正黑體"/>
              </a:rPr>
              <a:t>查詢</a:t>
            </a:r>
            <a:endParaRPr kumimoji="1" lang="en-US" altLang="zh-TW" sz="2400" b="1" dirty="0" smtClean="0">
              <a:solidFill>
                <a:srgbClr val="2B5487"/>
              </a:solidFill>
              <a:latin typeface="微軟正黑體"/>
              <a:ea typeface="微軟正黑體"/>
              <a:cs typeface="微軟正黑體"/>
            </a:endParaRPr>
          </a:p>
          <a:p>
            <a:pPr lvl="1"/>
            <a:r>
              <a:rPr lang="zh-TW" altLang="en-US" sz="2000" dirty="0"/>
              <a:t>程式入口：首頁</a:t>
            </a:r>
            <a:r>
              <a:rPr lang="zh-TW" altLang="en-US" sz="2000" dirty="0">
                <a:sym typeface="Wingdings" panose="05000000000000000000" pitchFamily="2" charset="2"/>
              </a:rPr>
              <a:t>作業管理倉儲管理</a:t>
            </a:r>
            <a:r>
              <a:rPr lang="zh-TW" altLang="en-US" sz="2000" dirty="0" smtClean="0">
                <a:sym typeface="Wingdings" panose="05000000000000000000" pitchFamily="2" charset="2"/>
              </a:rPr>
              <a:t></a:t>
            </a:r>
            <a:r>
              <a:rPr lang="zh-TW" altLang="en-US" sz="2000" dirty="0">
                <a:sym typeface="Wingdings" panose="05000000000000000000" pitchFamily="2" charset="2"/>
              </a:rPr>
              <a:t>訊息接收查詢</a:t>
            </a:r>
            <a:r>
              <a:rPr lang="zh-TW" altLang="en-US" sz="2000" dirty="0" smtClean="0">
                <a:sym typeface="Wingdings" panose="05000000000000000000" pitchFamily="2" charset="2"/>
              </a:rPr>
              <a:t>介面</a:t>
            </a:r>
            <a:endParaRPr kumimoji="1" lang="zh-TW" altLang="en-US" sz="2000" b="1" dirty="0" smtClean="0">
              <a:solidFill>
                <a:srgbClr val="2B5487"/>
              </a:solidFill>
              <a:latin typeface="微軟正黑體"/>
              <a:ea typeface="微軟正黑體"/>
              <a:cs typeface="微軟正黑體"/>
            </a:endParaRPr>
          </a:p>
          <a:p>
            <a:pPr lvl="2"/>
            <a:endParaRPr lang="zh-TW" altLang="en-US" sz="2400" dirty="0" smtClean="0"/>
          </a:p>
          <a:p>
            <a:pPr lvl="2"/>
            <a:endParaRPr lang="zh-TW" altLang="en-US" sz="2400" dirty="0"/>
          </a:p>
        </p:txBody>
      </p:sp>
      <p:sp>
        <p:nvSpPr>
          <p:cNvPr id="7" name="內容版面配置區 2"/>
          <p:cNvSpPr>
            <a:spLocks noGrp="1"/>
          </p:cNvSpPr>
          <p:nvPr>
            <p:ph idx="1"/>
          </p:nvPr>
        </p:nvSpPr>
        <p:spPr>
          <a:xfrm>
            <a:off x="389468" y="4572001"/>
            <a:ext cx="8382392" cy="1452124"/>
          </a:xfrm>
        </p:spPr>
        <p:txBody>
          <a:bodyPr>
            <a:normAutofit/>
          </a:bodyPr>
          <a:lstStyle/>
          <a:p>
            <a:pPr lvl="1"/>
            <a:r>
              <a:rPr lang="zh-TW" altLang="en-US" sz="2000" dirty="0" smtClean="0"/>
              <a:t>（</a:t>
            </a:r>
            <a:r>
              <a:rPr lang="zh-TW" altLang="en-US" sz="2000" dirty="0"/>
              <a:t>高雄</a:t>
            </a:r>
            <a:r>
              <a:rPr lang="zh-TW" altLang="en-US" sz="2000" dirty="0" smtClean="0"/>
              <a:t>港）海關駐庫</a:t>
            </a:r>
            <a:r>
              <a:rPr lang="zh-TW" altLang="en-US" sz="2000" dirty="0"/>
              <a:t>關</a:t>
            </a:r>
            <a:r>
              <a:rPr lang="zh-TW" altLang="en-US" sz="2000" dirty="0" smtClean="0"/>
              <a:t>員，查詢進</a:t>
            </a:r>
            <a:r>
              <a:rPr lang="en-US" altLang="zh-TW" sz="2000" dirty="0" smtClean="0"/>
              <a:t>/</a:t>
            </a:r>
            <a:r>
              <a:rPr lang="zh-TW" altLang="en-US" sz="2000" dirty="0" smtClean="0"/>
              <a:t>出口貨物，海關放行情況，並進</a:t>
            </a:r>
            <a:r>
              <a:rPr lang="zh-TW" altLang="en-US" sz="2000" dirty="0"/>
              <a:t>行銷倉</a:t>
            </a:r>
            <a:r>
              <a:rPr lang="zh-TW" altLang="en-US" sz="2000" dirty="0" smtClean="0"/>
              <a:t>作業。</a:t>
            </a:r>
            <a:endParaRPr lang="en-US" altLang="zh-TW" dirty="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spTree>
    <p:extLst>
      <p:ext uri="{BB962C8B-B14F-4D97-AF65-F5344CB8AC3E}">
        <p14:creationId xmlns:p14="http://schemas.microsoft.com/office/powerpoint/2010/main" val="23227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pPr/>
              <a:t>32</a:t>
            </a:fld>
            <a:endParaRPr lang="zh-TW" altLang="en-US" dirty="0"/>
          </a:p>
        </p:txBody>
      </p:sp>
      <p:pic>
        <p:nvPicPr>
          <p:cNvPr id="5" name="圖片 4"/>
          <p:cNvPicPr>
            <a:picLocks noChangeAspect="1"/>
          </p:cNvPicPr>
          <p:nvPr/>
        </p:nvPicPr>
        <p:blipFill>
          <a:blip r:embed="rId2"/>
          <a:stretch>
            <a:fillRect/>
          </a:stretch>
        </p:blipFill>
        <p:spPr>
          <a:xfrm>
            <a:off x="177525" y="1786466"/>
            <a:ext cx="8874168" cy="3832505"/>
          </a:xfrm>
          <a:prstGeom prst="rect">
            <a:avLst/>
          </a:prstGeom>
        </p:spPr>
      </p:pic>
      <p:sp>
        <p:nvSpPr>
          <p:cNvPr id="6" name="內容版面配置區 3"/>
          <p:cNvSpPr txBox="1">
            <a:spLocks/>
          </p:cNvSpPr>
          <p:nvPr/>
        </p:nvSpPr>
        <p:spPr>
          <a:xfrm>
            <a:off x="335184" y="970036"/>
            <a:ext cx="8148809" cy="123283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倉庫現況</a:t>
            </a:r>
            <a:r>
              <a:rPr kumimoji="1" lang="zh-TW" altLang="en-US" sz="2400" b="1" dirty="0" smtClean="0">
                <a:solidFill>
                  <a:srgbClr val="2B5487"/>
                </a:solidFill>
                <a:latin typeface="微軟正黑體"/>
                <a:ea typeface="微軟正黑體"/>
                <a:cs typeface="微軟正黑體"/>
              </a:rPr>
              <a:t>查詢</a:t>
            </a:r>
            <a:endParaRPr kumimoji="1" lang="en-US" altLang="zh-TW" sz="2400" b="1" dirty="0" smtClean="0">
              <a:solidFill>
                <a:srgbClr val="2B5487"/>
              </a:solidFill>
              <a:latin typeface="微軟正黑體"/>
              <a:ea typeface="微軟正黑體"/>
              <a:cs typeface="微軟正黑體"/>
            </a:endParaRPr>
          </a:p>
          <a:p>
            <a:pPr lvl="1"/>
            <a:r>
              <a:rPr lang="zh-TW" altLang="en-US" sz="2200" dirty="0"/>
              <a:t>程式入口：首頁</a:t>
            </a:r>
            <a:r>
              <a:rPr lang="zh-TW" altLang="en-US" sz="2200" dirty="0">
                <a:sym typeface="Wingdings" panose="05000000000000000000" pitchFamily="2" charset="2"/>
              </a:rPr>
              <a:t>作業管理倉儲管理</a:t>
            </a:r>
            <a:r>
              <a:rPr lang="zh-TW" altLang="en-US" sz="2200" dirty="0" smtClean="0">
                <a:sym typeface="Wingdings" panose="05000000000000000000" pitchFamily="2" charset="2"/>
              </a:rPr>
              <a:t>倉庫現況查詢</a:t>
            </a:r>
            <a:endParaRPr kumimoji="1" lang="zh-TW" altLang="en-US" sz="2200" b="1" dirty="0">
              <a:solidFill>
                <a:srgbClr val="2B5487"/>
              </a:solidFill>
              <a:latin typeface="微軟正黑體"/>
              <a:ea typeface="微軟正黑體"/>
              <a:cs typeface="微軟正黑體"/>
            </a:endParaRPr>
          </a:p>
          <a:p>
            <a:endParaRPr kumimoji="1" lang="zh-TW" altLang="en-US" sz="2400" b="1" dirty="0" smtClean="0">
              <a:solidFill>
                <a:srgbClr val="2B5487"/>
              </a:solidFill>
              <a:latin typeface="微軟正黑體"/>
              <a:ea typeface="微軟正黑體"/>
              <a:cs typeface="微軟正黑體"/>
            </a:endParaRPr>
          </a:p>
          <a:p>
            <a:pPr lvl="2"/>
            <a:endParaRPr lang="zh-TW" altLang="en-US" sz="2400" dirty="0" smtClean="0"/>
          </a:p>
          <a:p>
            <a:pPr lvl="2"/>
            <a:endParaRPr lang="zh-TW" altLang="en-US" sz="2400" dirty="0"/>
          </a:p>
        </p:txBody>
      </p:sp>
      <p:sp>
        <p:nvSpPr>
          <p:cNvPr id="7" name="內容版面配置區 2"/>
          <p:cNvSpPr>
            <a:spLocks noGrp="1"/>
          </p:cNvSpPr>
          <p:nvPr>
            <p:ph idx="1"/>
          </p:nvPr>
        </p:nvSpPr>
        <p:spPr>
          <a:xfrm>
            <a:off x="218391" y="5936855"/>
            <a:ext cx="8833301" cy="719665"/>
          </a:xfrm>
        </p:spPr>
        <p:txBody>
          <a:bodyPr>
            <a:normAutofit/>
          </a:bodyPr>
          <a:lstStyle/>
          <a:p>
            <a:pPr lvl="1"/>
            <a:r>
              <a:rPr lang="zh-TW" altLang="en-US" sz="2000" dirty="0" smtClean="0"/>
              <a:t>查詢港務公司所屬倉庫使用情況。並以圖表方式呈現使用率（如下圖）</a:t>
            </a:r>
            <a:endParaRPr lang="en-US" altLang="zh-TW" dirty="0"/>
          </a:p>
          <a:p>
            <a:pPr lvl="1"/>
            <a:endParaRPr lang="en-US" altLang="zh-TW" dirty="0" smtClean="0"/>
          </a:p>
          <a:p>
            <a:pPr lvl="3"/>
            <a:endParaRPr lang="en-US" altLang="zh-TW" dirty="0" smtClean="0"/>
          </a:p>
          <a:p>
            <a:pPr lvl="1"/>
            <a:endParaRPr lang="en-US" altLang="zh-TW" dirty="0"/>
          </a:p>
          <a:p>
            <a:pPr marL="45720" indent="0">
              <a:buNone/>
            </a:pPr>
            <a:endParaRPr lang="en-US" altLang="zh-TW" dirty="0" smtClean="0"/>
          </a:p>
          <a:p>
            <a:pPr marL="45720" indent="0">
              <a:buNone/>
            </a:pPr>
            <a:endParaRPr lang="en-US" altLang="zh-TW" dirty="0" smtClean="0"/>
          </a:p>
          <a:p>
            <a:pPr lvl="1"/>
            <a:endParaRPr lang="en-US" altLang="zh-TW" dirty="0" smtClean="0"/>
          </a:p>
          <a:p>
            <a:pPr lvl="1"/>
            <a:endParaRPr lang="en-US" altLang="zh-TW" dirty="0" smtClean="0"/>
          </a:p>
          <a:p>
            <a:pPr lvl="1"/>
            <a:endParaRPr lang="en-US" altLang="zh-TW" dirty="0" smtClean="0"/>
          </a:p>
          <a:p>
            <a:pPr lvl="2"/>
            <a:endParaRPr lang="en-US" altLang="zh-TW" dirty="0" smtClean="0"/>
          </a:p>
        </p:txBody>
      </p:sp>
    </p:spTree>
    <p:extLst>
      <p:ext uri="{BB962C8B-B14F-4D97-AF65-F5344CB8AC3E}">
        <p14:creationId xmlns:p14="http://schemas.microsoft.com/office/powerpoint/2010/main" val="12185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pPr/>
              <a:t>33</a:t>
            </a:fld>
            <a:endParaRPr lang="zh-TW" altLang="en-US" dirty="0"/>
          </a:p>
        </p:txBody>
      </p:sp>
      <p:pic>
        <p:nvPicPr>
          <p:cNvPr id="5" name="圖片 4"/>
          <p:cNvPicPr>
            <a:picLocks noChangeAspect="1"/>
          </p:cNvPicPr>
          <p:nvPr/>
        </p:nvPicPr>
        <p:blipFill>
          <a:blip r:embed="rId2"/>
          <a:stretch>
            <a:fillRect/>
          </a:stretch>
        </p:blipFill>
        <p:spPr>
          <a:xfrm>
            <a:off x="420608" y="795754"/>
            <a:ext cx="8302784" cy="5571180"/>
          </a:xfrm>
          <a:prstGeom prst="rect">
            <a:avLst/>
          </a:prstGeom>
        </p:spPr>
      </p:pic>
    </p:spTree>
    <p:extLst>
      <p:ext uri="{BB962C8B-B14F-4D97-AF65-F5344CB8AC3E}">
        <p14:creationId xmlns:p14="http://schemas.microsoft.com/office/powerpoint/2010/main" val="5963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71796" y="2399819"/>
            <a:ext cx="8827008" cy="3172268"/>
          </a:xfrm>
          <a:prstGeom prst="rect">
            <a:avLst/>
          </a:prstGeom>
        </p:spPr>
      </p:pic>
      <p:sp>
        <p:nvSpPr>
          <p:cNvPr id="2" name="投影片編號版面配置區 1"/>
          <p:cNvSpPr>
            <a:spLocks noGrp="1"/>
          </p:cNvSpPr>
          <p:nvPr>
            <p:ph type="sldNum" sz="quarter" idx="12"/>
          </p:nvPr>
        </p:nvSpPr>
        <p:spPr/>
        <p:txBody>
          <a:bodyPr/>
          <a:lstStyle/>
          <a:p>
            <a:fld id="{FC749032-2A07-4AE8-BA90-74324CAE0C87}" type="slidenum">
              <a:rPr lang="en-US" altLang="zh-TW" smtClean="0"/>
              <a:t>34</a:t>
            </a:fld>
            <a:endParaRPr lang="zh-TW" altLang="en-US" dirty="0"/>
          </a:p>
        </p:txBody>
      </p:sp>
      <p:sp>
        <p:nvSpPr>
          <p:cNvPr id="5" name="內容版面配置區 3"/>
          <p:cNvSpPr txBox="1">
            <a:spLocks/>
          </p:cNvSpPr>
          <p:nvPr/>
        </p:nvSpPr>
        <p:spPr>
          <a:xfrm>
            <a:off x="335184" y="970036"/>
            <a:ext cx="8148809" cy="123283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sz="2400" b="1" dirty="0" smtClean="0">
                <a:solidFill>
                  <a:srgbClr val="2B5487"/>
                </a:solidFill>
                <a:latin typeface="微軟正黑體"/>
                <a:ea typeface="微軟正黑體"/>
                <a:cs typeface="微軟正黑體"/>
              </a:rPr>
              <a:t>倉庫現況</a:t>
            </a:r>
            <a:r>
              <a:rPr kumimoji="1" lang="zh-TW" altLang="en-US" sz="2400" b="1" dirty="0" smtClean="0">
                <a:solidFill>
                  <a:srgbClr val="2B5487"/>
                </a:solidFill>
                <a:latin typeface="微軟正黑體"/>
                <a:ea typeface="微軟正黑體"/>
                <a:cs typeface="微軟正黑體"/>
              </a:rPr>
              <a:t>查詢</a:t>
            </a:r>
            <a:endParaRPr kumimoji="1" lang="en-US" altLang="zh-TW" sz="2400" b="1" dirty="0" smtClean="0">
              <a:solidFill>
                <a:srgbClr val="2B5487"/>
              </a:solidFill>
              <a:latin typeface="微軟正黑體"/>
              <a:ea typeface="微軟正黑體"/>
              <a:cs typeface="微軟正黑體"/>
            </a:endParaRPr>
          </a:p>
          <a:p>
            <a:pPr lvl="1"/>
            <a:r>
              <a:rPr lang="zh-TW" altLang="en-US" sz="2200" dirty="0"/>
              <a:t>程式入口：首頁</a:t>
            </a:r>
            <a:r>
              <a:rPr lang="zh-TW" altLang="en-US" sz="2200" dirty="0" smtClean="0">
                <a:sym typeface="Wingdings" panose="05000000000000000000" pitchFamily="2" charset="2"/>
              </a:rPr>
              <a:t>查詢統計棧埠相關查詢</a:t>
            </a:r>
            <a:r>
              <a:rPr lang="en-US" altLang="zh-TW" sz="2200" dirty="0" smtClean="0">
                <a:sym typeface="Wingdings" panose="05000000000000000000" pitchFamily="2" charset="2"/>
              </a:rPr>
              <a:t/>
            </a:r>
            <a:br>
              <a:rPr lang="en-US" altLang="zh-TW" sz="2200" dirty="0" smtClean="0">
                <a:sym typeface="Wingdings" panose="05000000000000000000" pitchFamily="2" charset="2"/>
              </a:rPr>
            </a:br>
            <a:r>
              <a:rPr lang="zh-TW" altLang="en-US" sz="2200" dirty="0" smtClean="0">
                <a:sym typeface="Wingdings" panose="05000000000000000000" pitchFamily="2" charset="2"/>
              </a:rPr>
              <a:t>未結案出倉委託查詢</a:t>
            </a:r>
            <a:endParaRPr kumimoji="1" lang="zh-TW" altLang="en-US" sz="2200" b="1" dirty="0">
              <a:solidFill>
                <a:srgbClr val="2B5487"/>
              </a:solidFill>
              <a:latin typeface="微軟正黑體"/>
              <a:ea typeface="微軟正黑體"/>
              <a:cs typeface="微軟正黑體"/>
            </a:endParaRPr>
          </a:p>
          <a:p>
            <a:endParaRPr kumimoji="1" lang="zh-TW" altLang="en-US" sz="2400" b="1" dirty="0" smtClean="0">
              <a:solidFill>
                <a:srgbClr val="2B5487"/>
              </a:solidFill>
              <a:latin typeface="微軟正黑體"/>
              <a:ea typeface="微軟正黑體"/>
              <a:cs typeface="微軟正黑體"/>
            </a:endParaRPr>
          </a:p>
          <a:p>
            <a:pPr lvl="2"/>
            <a:endParaRPr lang="zh-TW" altLang="en-US" sz="2400" dirty="0" smtClean="0"/>
          </a:p>
          <a:p>
            <a:pPr lvl="2"/>
            <a:endParaRPr lang="zh-TW" altLang="en-US" sz="2400" dirty="0"/>
          </a:p>
        </p:txBody>
      </p:sp>
    </p:spTree>
    <p:extLst>
      <p:ext uri="{BB962C8B-B14F-4D97-AF65-F5344CB8AC3E}">
        <p14:creationId xmlns:p14="http://schemas.microsoft.com/office/powerpoint/2010/main" val="409405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3"/>
          <p:cNvSpPr txBox="1">
            <a:spLocks/>
          </p:cNvSpPr>
          <p:nvPr/>
        </p:nvSpPr>
        <p:spPr>
          <a:xfrm>
            <a:off x="338508" y="783666"/>
            <a:ext cx="7903705" cy="118818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棧埠服務申請單</a:t>
            </a:r>
          </a:p>
          <a:p>
            <a:pPr lvl="2"/>
            <a:r>
              <a:rPr lang="zh-TW" altLang="en-US" sz="1800" dirty="0" smtClean="0"/>
              <a:t>程式入口：首頁</a:t>
            </a:r>
            <a:r>
              <a:rPr lang="zh-TW" altLang="en-US" sz="1800" dirty="0" smtClean="0">
                <a:sym typeface="Wingdings" panose="05000000000000000000" pitchFamily="2" charset="2"/>
              </a:rPr>
              <a:t>作業申辦棧埠作業申請棧埠委託申請介面</a:t>
            </a:r>
            <a:endParaRPr lang="en-US" altLang="zh-TW" sz="1800" dirty="0" smtClean="0"/>
          </a:p>
          <a:p>
            <a:pPr marL="365760" lvl="1" indent="0">
              <a:buNone/>
            </a:pPr>
            <a:endParaRPr lang="zh-TW" altLang="en-US" sz="2000" dirty="0" smtClean="0"/>
          </a:p>
          <a:p>
            <a:pPr lvl="2"/>
            <a:endParaRPr lang="zh-TW" altLang="en-US" sz="2000" dirty="0"/>
          </a:p>
        </p:txBody>
      </p:sp>
      <p:pic>
        <p:nvPicPr>
          <p:cNvPr id="2" name="圖片 1"/>
          <p:cNvPicPr>
            <a:picLocks noChangeAspect="1"/>
          </p:cNvPicPr>
          <p:nvPr/>
        </p:nvPicPr>
        <p:blipFill>
          <a:blip r:embed="rId2"/>
          <a:stretch>
            <a:fillRect/>
          </a:stretch>
        </p:blipFill>
        <p:spPr>
          <a:xfrm>
            <a:off x="338508" y="1580827"/>
            <a:ext cx="8442685" cy="5067945"/>
          </a:xfrm>
          <a:prstGeom prst="rect">
            <a:avLst/>
          </a:prstGeom>
        </p:spPr>
      </p:pic>
      <p:sp>
        <p:nvSpPr>
          <p:cNvPr id="5" name="投影片編號版面配置區 4"/>
          <p:cNvSpPr>
            <a:spLocks noGrp="1"/>
          </p:cNvSpPr>
          <p:nvPr>
            <p:ph type="sldNum" sz="quarter" idx="12"/>
          </p:nvPr>
        </p:nvSpPr>
        <p:spPr/>
        <p:txBody>
          <a:bodyPr/>
          <a:lstStyle/>
          <a:p>
            <a:fld id="{FC749032-2A07-4AE8-BA90-74324CAE0C87}" type="slidenum">
              <a:rPr lang="en-US" altLang="zh-TW" smtClean="0"/>
              <a:t>3</a:t>
            </a:fld>
            <a:endParaRPr lang="zh-TW" altLang="en-US" dirty="0"/>
          </a:p>
        </p:txBody>
      </p:sp>
    </p:spTree>
    <p:extLst>
      <p:ext uri="{BB962C8B-B14F-4D97-AF65-F5344CB8AC3E}">
        <p14:creationId xmlns:p14="http://schemas.microsoft.com/office/powerpoint/2010/main" val="14616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95946" y="860156"/>
            <a:ext cx="8283843" cy="5649131"/>
          </a:xfrm>
        </p:spPr>
        <p:txBody>
          <a:bodyPr>
            <a:normAutofit/>
          </a:bodyPr>
          <a:lstStyle/>
          <a:p>
            <a:r>
              <a:rPr lang="zh-TW" altLang="en-US" dirty="0"/>
              <a:t>棧埠棧所有作業以</a:t>
            </a:r>
            <a:r>
              <a:rPr lang="zh-TW" altLang="en-US" dirty="0" smtClean="0"/>
              <a:t>船舶簽證編號＋棧埠委託單號為主軸。</a:t>
            </a:r>
            <a:endParaRPr lang="en-US" altLang="zh-TW" dirty="0" smtClean="0"/>
          </a:p>
          <a:p>
            <a:pPr lvl="1"/>
            <a:r>
              <a:rPr lang="zh-TW" altLang="en-US" dirty="0" smtClean="0"/>
              <a:t>請先申請棧埠委託單，取得棧埠委託</a:t>
            </a:r>
            <a:r>
              <a:rPr lang="zh-TW" altLang="en-US" dirty="0"/>
              <a:t>單</a:t>
            </a:r>
            <a:r>
              <a:rPr lang="zh-TW" altLang="en-US" dirty="0" smtClean="0"/>
              <a:t>號之後，後續作業</a:t>
            </a:r>
            <a:r>
              <a:rPr lang="zh-TW" altLang="en-US" dirty="0"/>
              <a:t>以此單號</a:t>
            </a:r>
            <a:r>
              <a:rPr lang="zh-TW" altLang="en-US" dirty="0" smtClean="0"/>
              <a:t>作為鍵</a:t>
            </a:r>
            <a:r>
              <a:rPr lang="zh-TW" altLang="en-US" dirty="0" smtClean="0"/>
              <a:t>值，就可無需記憶各種不同</a:t>
            </a:r>
            <a:r>
              <a:rPr lang="zh-TW" altLang="en-US" dirty="0"/>
              <a:t>表單的個別的編號</a:t>
            </a:r>
            <a:r>
              <a:rPr lang="zh-TW" altLang="en-US" dirty="0" smtClean="0"/>
              <a:t>。</a:t>
            </a:r>
            <a:endParaRPr lang="en-US" altLang="zh-TW" dirty="0" smtClean="0"/>
          </a:p>
          <a:p>
            <a:pPr lvl="1"/>
            <a:r>
              <a:rPr lang="zh-TW" altLang="en-US" dirty="0" smtClean="0"/>
              <a:t>若為無船簽作業（例如單項</a:t>
            </a:r>
            <a:r>
              <a:rPr lang="zh-TW" altLang="en-US" dirty="0" smtClean="0"/>
              <a:t>）或未知</a:t>
            </a:r>
            <a:r>
              <a:rPr lang="zh-TW" altLang="en-US" dirty="0"/>
              <a:t>船舶簽證編號</a:t>
            </a:r>
            <a:r>
              <a:rPr lang="zh-TW" altLang="en-US" dirty="0" smtClean="0"/>
              <a:t>，必須先申請臨時簽證</a:t>
            </a:r>
            <a:r>
              <a:rPr lang="zh-TW" altLang="en-US" dirty="0" smtClean="0"/>
              <a:t>編號。</a:t>
            </a:r>
            <a:endParaRPr lang="en-US" altLang="zh-TW" dirty="0" smtClean="0"/>
          </a:p>
          <a:p>
            <a:r>
              <a:rPr lang="zh-TW" altLang="en-US" dirty="0" smtClean="0"/>
              <a:t>對同一倉儲業者而言，同時辦理各類進倉</a:t>
            </a:r>
            <a:r>
              <a:rPr lang="zh-TW" altLang="en-US" dirty="0"/>
              <a:t>、出倉相關</a:t>
            </a:r>
            <a:r>
              <a:rPr lang="zh-TW" altLang="en-US" dirty="0" smtClean="0"/>
              <a:t>作業，可僅申請一張棧埠委託號即可共用。</a:t>
            </a:r>
            <a:endParaRPr lang="en-US" altLang="zh-TW" dirty="0" smtClean="0"/>
          </a:p>
          <a:p>
            <a:r>
              <a:rPr lang="zh-TW" altLang="en-US" dirty="0" smtClean="0"/>
              <a:t>不同業者之間的</a:t>
            </a:r>
            <a:r>
              <a:rPr lang="zh-TW" altLang="en-US" dirty="0"/>
              <a:t>棧埠委託單不可互用</a:t>
            </a:r>
            <a:r>
              <a:rPr lang="zh-TW" altLang="en-US" dirty="0" smtClean="0"/>
              <a:t>。</a:t>
            </a:r>
            <a:endParaRPr lang="en-US" altLang="zh-TW" dirty="0" smtClean="0"/>
          </a:p>
          <a:p>
            <a:r>
              <a:rPr lang="zh-TW" altLang="en-US" dirty="0"/>
              <a:t>申請細項共</a:t>
            </a:r>
            <a:r>
              <a:rPr lang="zh-TW" altLang="en-US" dirty="0" smtClean="0"/>
              <a:t>分為五大</a:t>
            </a:r>
            <a:r>
              <a:rPr lang="zh-TW" altLang="en-US" dirty="0"/>
              <a:t>類：裝卸作業類、倉儲作業類、櫃場作業類、客運作業類、單項作業類。</a:t>
            </a:r>
            <a:endParaRPr lang="en-US" altLang="zh-TW" dirty="0"/>
          </a:p>
          <a:p>
            <a:pPr lvl="1"/>
            <a:r>
              <a:rPr lang="zh-TW" altLang="en-US" dirty="0" smtClean="0"/>
              <a:t>欲進行倉儲相關作業，需選擇勾選正確的倉儲申請項目，後面的流程才能讀取到此委託單。</a:t>
            </a:r>
            <a:endParaRPr lang="en-US" altLang="zh-TW" dirty="0" smtClean="0"/>
          </a:p>
          <a:p>
            <a:pPr lvl="1"/>
            <a:r>
              <a:rPr lang="zh-TW" altLang="en-US" dirty="0" smtClean="0"/>
              <a:t>每</a:t>
            </a:r>
            <a:r>
              <a:rPr lang="zh-TW" altLang="en-US" dirty="0"/>
              <a:t>一種申請項目，後方有</a:t>
            </a:r>
            <a:r>
              <a:rPr lang="zh-TW" altLang="en-US" sz="1600" dirty="0">
                <a:solidFill>
                  <a:srgbClr val="00B050"/>
                </a:solidFill>
              </a:rPr>
              <a:t>（詳細資料）</a:t>
            </a:r>
            <a:r>
              <a:rPr lang="zh-TW" altLang="en-US" dirty="0"/>
              <a:t>，點擊</a:t>
            </a:r>
            <a:r>
              <a:rPr lang="zh-TW" altLang="en-US" dirty="0" smtClean="0"/>
              <a:t>此超連結</a:t>
            </a:r>
            <a:r>
              <a:rPr lang="zh-TW" altLang="en-US" dirty="0"/>
              <a:t>，即可打開該項申請項目的申請用</a:t>
            </a:r>
            <a:r>
              <a:rPr lang="zh-TW" altLang="en-US" dirty="0" smtClean="0"/>
              <a:t>表單，即可進行申請</a:t>
            </a:r>
            <a:r>
              <a:rPr lang="zh-TW" altLang="en-US" sz="2000" dirty="0" smtClean="0"/>
              <a:t>。（亦可透過主目錄進入）</a:t>
            </a:r>
            <a:endParaRPr lang="en-US" altLang="zh-TW" sz="2000" dirty="0" smtClean="0"/>
          </a:p>
          <a:p>
            <a:r>
              <a:rPr lang="zh-TW" altLang="en-US" sz="2200" dirty="0" smtClean="0"/>
              <a:t>海關</a:t>
            </a:r>
            <a:r>
              <a:rPr lang="zh-TW" altLang="en-US" sz="2200" dirty="0"/>
              <a:t>通</a:t>
            </a:r>
            <a:r>
              <a:rPr lang="zh-TW" altLang="en-US" sz="2200" dirty="0" smtClean="0"/>
              <a:t>關號碼亦為作業重要依據，若有錯誤</a:t>
            </a:r>
            <a:r>
              <a:rPr lang="zh-TW" altLang="en-US" sz="2200" dirty="0"/>
              <a:t>或缺漏，煩請補正</a:t>
            </a:r>
            <a:r>
              <a:rPr lang="zh-TW" altLang="en-US" sz="2200" dirty="0" smtClean="0"/>
              <a:t>。</a:t>
            </a:r>
            <a:endParaRPr lang="en-US" altLang="zh-TW" sz="2200" dirty="0"/>
          </a:p>
          <a:p>
            <a:endParaRPr lang="en-US" altLang="zh-TW" sz="2200" dirty="0"/>
          </a:p>
          <a:p>
            <a:pPr lvl="1"/>
            <a:endParaRPr lang="en-US" altLang="zh-TW" sz="1600" dirty="0" smtClean="0">
              <a:solidFill>
                <a:schemeClr val="tx2"/>
              </a:solidFill>
            </a:endParaRPr>
          </a:p>
          <a:p>
            <a:pPr lvl="1"/>
            <a:endParaRPr lang="en-US" altLang="zh-TW" sz="1600" dirty="0" smtClean="0">
              <a:solidFill>
                <a:schemeClr val="tx2"/>
              </a:solidFill>
            </a:endParaRP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4</a:t>
            </a:fld>
            <a:endParaRPr lang="zh-TW" altLang="en-US" dirty="0"/>
          </a:p>
        </p:txBody>
      </p:sp>
    </p:spTree>
    <p:extLst>
      <p:ext uri="{BB962C8B-B14F-4D97-AF65-F5344CB8AC3E}">
        <p14:creationId xmlns:p14="http://schemas.microsoft.com/office/powerpoint/2010/main" val="11009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581187" y="746901"/>
            <a:ext cx="7941608" cy="78743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艙單查詢與加註（一）</a:t>
            </a:r>
          </a:p>
          <a:p>
            <a:pPr lvl="2"/>
            <a:r>
              <a:rPr lang="zh-TW" altLang="en-US" sz="1800" dirty="0" smtClean="0"/>
              <a:t>程式</a:t>
            </a:r>
            <a:r>
              <a:rPr lang="zh-TW" altLang="en-US" sz="1800" dirty="0"/>
              <a:t>入口：首頁</a:t>
            </a:r>
            <a:r>
              <a:rPr lang="zh-TW" altLang="en-US" sz="1800" dirty="0" smtClean="0">
                <a:sym typeface="Wingdings" panose="05000000000000000000" pitchFamily="2" charset="2"/>
              </a:rPr>
              <a:t>作業管理倉儲管理艙單加註介面</a:t>
            </a:r>
            <a:endParaRPr lang="en-US" altLang="zh-TW" sz="1800" dirty="0" smtClean="0"/>
          </a:p>
        </p:txBody>
      </p:sp>
      <p:pic>
        <p:nvPicPr>
          <p:cNvPr id="3" name="圖片 2"/>
          <p:cNvPicPr>
            <a:picLocks noChangeAspect="1"/>
          </p:cNvPicPr>
          <p:nvPr/>
        </p:nvPicPr>
        <p:blipFill>
          <a:blip r:embed="rId2"/>
          <a:stretch>
            <a:fillRect/>
          </a:stretch>
        </p:blipFill>
        <p:spPr>
          <a:xfrm>
            <a:off x="510477" y="1420365"/>
            <a:ext cx="8293526" cy="5050177"/>
          </a:xfrm>
          <a:prstGeom prst="rect">
            <a:avLst/>
          </a:prstGeom>
        </p:spPr>
      </p:pic>
      <p:sp>
        <p:nvSpPr>
          <p:cNvPr id="7" name="投影片編號版面配置區 6"/>
          <p:cNvSpPr>
            <a:spLocks noGrp="1"/>
          </p:cNvSpPr>
          <p:nvPr>
            <p:ph type="sldNum" sz="quarter" idx="12"/>
          </p:nvPr>
        </p:nvSpPr>
        <p:spPr/>
        <p:txBody>
          <a:bodyPr/>
          <a:lstStyle/>
          <a:p>
            <a:fld id="{FC749032-2A07-4AE8-BA90-74324CAE0C87}" type="slidenum">
              <a:rPr lang="en-US" altLang="zh-TW" smtClean="0"/>
              <a:t>5</a:t>
            </a:fld>
            <a:endParaRPr lang="zh-TW" altLang="en-US" dirty="0"/>
          </a:p>
        </p:txBody>
      </p:sp>
    </p:spTree>
    <p:extLst>
      <p:ext uri="{BB962C8B-B14F-4D97-AF65-F5344CB8AC3E}">
        <p14:creationId xmlns:p14="http://schemas.microsoft.com/office/powerpoint/2010/main" val="307386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5840" y="1224367"/>
            <a:ext cx="7132320" cy="4805214"/>
          </a:xfrm>
        </p:spPr>
        <p:txBody>
          <a:bodyPr/>
          <a:lstStyle/>
          <a:p>
            <a:r>
              <a:rPr lang="zh-TW" altLang="en-US" dirty="0" smtClean="0"/>
              <a:t>此程式由港務公司棧埠處人員操作</a:t>
            </a:r>
            <a:endParaRPr lang="en-US" altLang="zh-TW" dirty="0" smtClean="0"/>
          </a:p>
          <a:p>
            <a:r>
              <a:rPr lang="zh-TW" altLang="en-US" dirty="0"/>
              <a:t>程式目的</a:t>
            </a:r>
            <a:r>
              <a:rPr lang="zh-TW" altLang="en-US" dirty="0" smtClean="0"/>
              <a:t>：將介接取得的進口艙單進行加註</a:t>
            </a:r>
            <a:endParaRPr lang="en-US" altLang="zh-TW" dirty="0" smtClean="0"/>
          </a:p>
          <a:p>
            <a:pPr lvl="1"/>
            <a:r>
              <a:rPr lang="zh-TW" altLang="en-US" dirty="0"/>
              <a:t>加</a:t>
            </a:r>
            <a:r>
              <a:rPr lang="zh-TW" altLang="en-US" dirty="0" smtClean="0"/>
              <a:t>註為進倉者，可直接</a:t>
            </a:r>
            <a:r>
              <a:rPr lang="zh-TW" altLang="en-US" dirty="0"/>
              <a:t>拋</a:t>
            </a:r>
            <a:r>
              <a:rPr lang="zh-TW" altLang="en-US" dirty="0" smtClean="0"/>
              <a:t>給進倉委託</a:t>
            </a:r>
            <a:r>
              <a:rPr lang="zh-TW" altLang="en-US" dirty="0"/>
              <a:t>作為進倉的申請</a:t>
            </a:r>
            <a:r>
              <a:rPr lang="zh-TW" altLang="en-US" dirty="0" smtClean="0"/>
              <a:t>項目</a:t>
            </a:r>
            <a:endParaRPr lang="en-US" altLang="zh-TW" dirty="0" smtClean="0"/>
          </a:p>
          <a:p>
            <a:pPr lvl="1"/>
            <a:r>
              <a:rPr lang="zh-TW" altLang="en-US" dirty="0" smtClean="0"/>
              <a:t>確認進</a:t>
            </a:r>
            <a:r>
              <a:rPr lang="zh-TW" altLang="en-US" dirty="0"/>
              <a:t>倉卸存地</a:t>
            </a:r>
            <a:r>
              <a:rPr lang="en-US" altLang="zh-TW" dirty="0" smtClean="0"/>
              <a:t>(</a:t>
            </a:r>
            <a:r>
              <a:rPr lang="zh-TW" altLang="en-US" dirty="0" smtClean="0"/>
              <a:t>轉為港棧的倉</a:t>
            </a:r>
            <a:r>
              <a:rPr lang="zh-TW" altLang="en-US" dirty="0"/>
              <a:t>場</a:t>
            </a:r>
            <a:r>
              <a:rPr lang="zh-TW" altLang="en-US" dirty="0" smtClean="0"/>
              <a:t>棧代碼）</a:t>
            </a:r>
            <a:endParaRPr lang="en-US" altLang="zh-TW" dirty="0" smtClean="0"/>
          </a:p>
          <a:p>
            <a:pPr lvl="1"/>
            <a:r>
              <a:rPr lang="zh-TW" altLang="en-US" dirty="0" smtClean="0"/>
              <a:t>轉換為港務</a:t>
            </a:r>
            <a:r>
              <a:rPr lang="zh-TW" altLang="en-US" dirty="0" smtClean="0"/>
              <a:t>公司貨號</a:t>
            </a:r>
            <a:r>
              <a:rPr lang="en-US" altLang="zh-TW" dirty="0" smtClean="0"/>
              <a:t>/</a:t>
            </a:r>
            <a:r>
              <a:rPr lang="zh-TW" altLang="en-US" dirty="0" smtClean="0"/>
              <a:t>貨</a:t>
            </a:r>
            <a:r>
              <a:rPr lang="zh-TW" altLang="en-US" dirty="0" smtClean="0"/>
              <a:t>名（</a:t>
            </a:r>
            <a:r>
              <a:rPr lang="zh-TW" altLang="en-US" dirty="0" smtClean="0"/>
              <a:t>計費時以港棧貨號計費）</a:t>
            </a:r>
            <a:endParaRPr lang="en-US" altLang="zh-TW" dirty="0" smtClean="0"/>
          </a:p>
          <a:p>
            <a:pPr lvl="1"/>
            <a:r>
              <a:rPr lang="zh-TW" altLang="en-US" dirty="0"/>
              <a:t>查詢艙單是否</a:t>
            </a:r>
            <a:r>
              <a:rPr lang="zh-TW" altLang="en-US" dirty="0" smtClean="0"/>
              <a:t>已</a:t>
            </a:r>
            <a:r>
              <a:rPr lang="zh-TW" altLang="en-US" dirty="0"/>
              <a:t>接收</a:t>
            </a:r>
            <a:r>
              <a:rPr lang="zh-TW" altLang="en-US" dirty="0" smtClean="0"/>
              <a:t>。若已接收，可以查看接收歷程。</a:t>
            </a:r>
            <a:endParaRPr lang="en-US" altLang="zh-TW" dirty="0" smtClean="0"/>
          </a:p>
          <a:p>
            <a:pPr lvl="1"/>
            <a:r>
              <a:rPr lang="zh-TW" altLang="en-US" dirty="0" smtClean="0"/>
              <a:t>艙單列印</a:t>
            </a:r>
            <a:endParaRPr lang="en-US" altLang="zh-TW" dirty="0" smtClean="0"/>
          </a:p>
          <a:p>
            <a:pPr lvl="1"/>
            <a:r>
              <a:rPr lang="zh-TW" altLang="en-US" dirty="0" smtClean="0"/>
              <a:t>自動</a:t>
            </a:r>
            <a:r>
              <a:rPr lang="zh-TW" altLang="en-US" dirty="0"/>
              <a:t>轉換產出進倉委託單</a:t>
            </a:r>
            <a:r>
              <a:rPr lang="zh-TW" altLang="en-US" dirty="0" smtClean="0"/>
              <a:t>。</a:t>
            </a:r>
            <a:endParaRPr lang="en-US" altLang="zh-TW" dirty="0" smtClean="0"/>
          </a:p>
          <a:p>
            <a:pPr lvl="2"/>
            <a:r>
              <a:rPr lang="zh-TW" altLang="en-US" dirty="0" smtClean="0"/>
              <a:t>此時預設</a:t>
            </a:r>
            <a:r>
              <a:rPr lang="zh-TW" altLang="en-US" dirty="0"/>
              <a:t>進倉申請者為港代</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6</a:t>
            </a:fld>
            <a:endParaRPr lang="zh-TW" altLang="en-US" dirty="0"/>
          </a:p>
        </p:txBody>
      </p:sp>
      <p:sp>
        <p:nvSpPr>
          <p:cNvPr id="5" name="內容版面配置區 3"/>
          <p:cNvSpPr txBox="1">
            <a:spLocks/>
          </p:cNvSpPr>
          <p:nvPr/>
        </p:nvSpPr>
        <p:spPr>
          <a:xfrm>
            <a:off x="581187" y="746901"/>
            <a:ext cx="7941608" cy="47746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艙單查詢與加註（二）</a:t>
            </a:r>
          </a:p>
        </p:txBody>
      </p:sp>
    </p:spTree>
    <p:extLst>
      <p:ext uri="{BB962C8B-B14F-4D97-AF65-F5344CB8AC3E}">
        <p14:creationId xmlns:p14="http://schemas.microsoft.com/office/powerpoint/2010/main" val="242410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5839" y="1224365"/>
            <a:ext cx="7432987" cy="5300419"/>
          </a:xfrm>
        </p:spPr>
        <p:txBody>
          <a:bodyPr>
            <a:normAutofit/>
          </a:bodyPr>
          <a:lstStyle/>
          <a:p>
            <a:r>
              <a:rPr lang="zh-TW" altLang="en-US" dirty="0" smtClean="0"/>
              <a:t>本畫面提供艙單的傳送情況及加註情況</a:t>
            </a:r>
            <a:endParaRPr lang="en-US" altLang="zh-TW" dirty="0" smtClean="0"/>
          </a:p>
          <a:p>
            <a:r>
              <a:rPr lang="zh-TW" altLang="en-US" dirty="0" smtClean="0"/>
              <a:t>點擊畫面中的 </a:t>
            </a:r>
            <a:r>
              <a:rPr lang="zh-TW" altLang="en-US" dirty="0" smtClean="0"/>
              <a:t>                  ，以另開新視窗進行查詢功能</a:t>
            </a:r>
            <a:endParaRPr lang="en-US" altLang="zh-TW" dirty="0" smtClean="0"/>
          </a:p>
          <a:p>
            <a:r>
              <a:rPr lang="zh-TW" altLang="en-US" dirty="0" smtClean="0"/>
              <a:t>自行輸入查詢的條件，系統顯示港棧</a:t>
            </a:r>
            <a:r>
              <a:rPr lang="zh-TW" altLang="en-US" dirty="0" smtClean="0"/>
              <a:t>中的各</a:t>
            </a:r>
            <a:r>
              <a:rPr lang="zh-TW" altLang="en-US" dirty="0" smtClean="0"/>
              <a:t>船簽（海關通關號碼）的接收情況</a:t>
            </a:r>
            <a:endParaRPr lang="en-US" altLang="zh-TW" dirty="0" smtClean="0"/>
          </a:p>
          <a:p>
            <a:pPr lvl="1">
              <a:lnSpc>
                <a:spcPts val="2400"/>
              </a:lnSpc>
            </a:pPr>
            <a:r>
              <a:rPr lang="zh-TW" altLang="en-US" dirty="0" smtClean="0"/>
              <a:t>說明一：海關</a:t>
            </a:r>
            <a:r>
              <a:rPr lang="zh-TW" altLang="en-US" dirty="0"/>
              <a:t>通關號碼顯示為空白</a:t>
            </a:r>
            <a:r>
              <a:rPr lang="zh-TW" altLang="en-US" dirty="0" smtClean="0"/>
              <a:t>：表示港棧系統中尚無法取得船舶簽證與海關通關號碼對應的對應關係。</a:t>
            </a:r>
            <a:endParaRPr lang="en-US" altLang="zh-TW" dirty="0" smtClean="0"/>
          </a:p>
          <a:p>
            <a:pPr lvl="2"/>
            <a:r>
              <a:rPr lang="zh-TW" altLang="en-US" dirty="0" smtClean="0"/>
              <a:t>可以於本</a:t>
            </a:r>
            <a:r>
              <a:rPr lang="zh-TW" altLang="en-US" dirty="0" smtClean="0"/>
              <a:t>畫面中補</a:t>
            </a:r>
            <a:r>
              <a:rPr lang="zh-TW" altLang="en-US" dirty="0" smtClean="0"/>
              <a:t>填此對應，</a:t>
            </a:r>
            <a:r>
              <a:rPr lang="zh-TW" altLang="en-US" dirty="0" smtClean="0"/>
              <a:t>也可</a:t>
            </a:r>
            <a:r>
              <a:rPr lang="zh-TW" altLang="en-US" dirty="0" smtClean="0"/>
              <a:t>於棧</a:t>
            </a:r>
            <a:r>
              <a:rPr lang="zh-TW" altLang="en-US" dirty="0" smtClean="0"/>
              <a:t>埠委託介面（</a:t>
            </a:r>
            <a:r>
              <a:rPr lang="en-US" altLang="zh-TW" dirty="0" smtClean="0"/>
              <a:t>POP_B001</a:t>
            </a:r>
            <a:r>
              <a:rPr lang="zh-TW" altLang="en-US" dirty="0" smtClean="0"/>
              <a:t>）程式中進行補填</a:t>
            </a:r>
            <a:r>
              <a:rPr lang="zh-TW" altLang="en-US" sz="1400" dirty="0" smtClean="0"/>
              <a:t>。</a:t>
            </a:r>
            <a:endParaRPr lang="en-US" altLang="zh-TW" sz="1400" dirty="0" smtClean="0"/>
          </a:p>
          <a:p>
            <a:pPr lvl="1">
              <a:lnSpc>
                <a:spcPts val="2400"/>
              </a:lnSpc>
            </a:pPr>
            <a:r>
              <a:rPr lang="zh-TW" altLang="en-US" dirty="0"/>
              <a:t>說明二：艙單傳送時間為空白：表示港</a:t>
            </a:r>
            <a:r>
              <a:rPr lang="zh-TW" altLang="en-US" dirty="0" smtClean="0"/>
              <a:t>棧系統</a:t>
            </a:r>
            <a:r>
              <a:rPr lang="zh-TW" altLang="en-US" dirty="0"/>
              <a:t>中尚未介接取得該</a:t>
            </a:r>
            <a:r>
              <a:rPr lang="zh-TW" altLang="en-US" dirty="0" smtClean="0"/>
              <a:t>船簽（海關通關號碼）的</a:t>
            </a:r>
            <a:r>
              <a:rPr lang="zh-TW" altLang="en-US" dirty="0"/>
              <a:t>艙單</a:t>
            </a:r>
            <a:endParaRPr lang="en-US" altLang="zh-TW" dirty="0"/>
          </a:p>
          <a:p>
            <a:pPr lvl="1">
              <a:lnSpc>
                <a:spcPts val="2400"/>
              </a:lnSpc>
            </a:pPr>
            <a:r>
              <a:rPr lang="zh-TW" altLang="en-US" dirty="0"/>
              <a:t>說明三：加</a:t>
            </a:r>
            <a:r>
              <a:rPr lang="zh-TW" altLang="en-US" dirty="0" smtClean="0"/>
              <a:t>註狀態</a:t>
            </a:r>
            <a:r>
              <a:rPr lang="zh-TW" altLang="en-US" dirty="0"/>
              <a:t>為尚</a:t>
            </a:r>
            <a:r>
              <a:rPr lang="zh-TW" altLang="en-US" dirty="0" smtClean="0"/>
              <a:t>有未加</a:t>
            </a:r>
            <a:r>
              <a:rPr lang="zh-TW" altLang="en-US" dirty="0"/>
              <a:t>註：表示該艙單中，至少有一票貨物未進行過加註。</a:t>
            </a:r>
            <a:endParaRPr lang="en-US" altLang="zh-TW" dirty="0"/>
          </a:p>
          <a:p>
            <a:pPr lvl="1">
              <a:lnSpc>
                <a:spcPts val="2400"/>
              </a:lnSpc>
            </a:pPr>
            <a:r>
              <a:rPr lang="zh-TW" altLang="en-US" dirty="0"/>
              <a:t>操作畫面</a:t>
            </a:r>
            <a:r>
              <a:rPr lang="zh-TW" altLang="en-US" dirty="0"/>
              <a:t>如下頁</a:t>
            </a:r>
            <a:endParaRPr lang="en-US" altLang="zh-TW" dirty="0"/>
          </a:p>
          <a:p>
            <a:pPr lvl="1"/>
            <a:endParaRPr lang="en-US" altLang="zh-TW" sz="1600" dirty="0" smtClean="0"/>
          </a:p>
          <a:p>
            <a:pPr lvl="2"/>
            <a:endParaRPr lang="en-US" altLang="zh-TW" dirty="0" smtClean="0"/>
          </a:p>
        </p:txBody>
      </p:sp>
      <p:sp>
        <p:nvSpPr>
          <p:cNvPr id="4" name="投影片編號版面配置區 3"/>
          <p:cNvSpPr>
            <a:spLocks noGrp="1"/>
          </p:cNvSpPr>
          <p:nvPr>
            <p:ph type="sldNum" sz="quarter" idx="12"/>
          </p:nvPr>
        </p:nvSpPr>
        <p:spPr/>
        <p:txBody>
          <a:bodyPr/>
          <a:lstStyle/>
          <a:p>
            <a:fld id="{FC749032-2A07-4AE8-BA90-74324CAE0C87}" type="slidenum">
              <a:rPr lang="en-US" altLang="zh-TW" smtClean="0"/>
              <a:t>7</a:t>
            </a:fld>
            <a:endParaRPr lang="zh-TW" altLang="en-US" dirty="0"/>
          </a:p>
        </p:txBody>
      </p:sp>
      <p:sp>
        <p:nvSpPr>
          <p:cNvPr id="5" name="內容版面配置區 3"/>
          <p:cNvSpPr txBox="1">
            <a:spLocks/>
          </p:cNvSpPr>
          <p:nvPr/>
        </p:nvSpPr>
        <p:spPr>
          <a:xfrm>
            <a:off x="581187" y="746901"/>
            <a:ext cx="7941608" cy="47746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艙單查詢與加註（三）</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艙單傳送歷程查詢</a:t>
            </a:r>
          </a:p>
        </p:txBody>
      </p:sp>
      <p:pic>
        <p:nvPicPr>
          <p:cNvPr id="6" name="圖片 5"/>
          <p:cNvPicPr>
            <a:picLocks noChangeAspect="1"/>
          </p:cNvPicPr>
          <p:nvPr/>
        </p:nvPicPr>
        <p:blipFill>
          <a:blip r:embed="rId2"/>
          <a:stretch>
            <a:fillRect/>
          </a:stretch>
        </p:blipFill>
        <p:spPr>
          <a:xfrm>
            <a:off x="2889232" y="1701831"/>
            <a:ext cx="1057761" cy="302217"/>
          </a:xfrm>
          <a:prstGeom prst="rect">
            <a:avLst/>
          </a:prstGeom>
        </p:spPr>
      </p:pic>
    </p:spTree>
    <p:extLst>
      <p:ext uri="{BB962C8B-B14F-4D97-AF65-F5344CB8AC3E}">
        <p14:creationId xmlns:p14="http://schemas.microsoft.com/office/powerpoint/2010/main" val="46599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C749032-2A07-4AE8-BA90-74324CAE0C87}" type="slidenum">
              <a:rPr lang="en-US" altLang="zh-TW" smtClean="0"/>
              <a:t>8</a:t>
            </a:fld>
            <a:endParaRPr lang="zh-TW" altLang="en-US" dirty="0"/>
          </a:p>
        </p:txBody>
      </p:sp>
      <p:sp>
        <p:nvSpPr>
          <p:cNvPr id="5" name="內容版面配置區 3"/>
          <p:cNvSpPr txBox="1">
            <a:spLocks/>
          </p:cNvSpPr>
          <p:nvPr/>
        </p:nvSpPr>
        <p:spPr>
          <a:xfrm>
            <a:off x="581187" y="746901"/>
            <a:ext cx="7941608" cy="47746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100000"/>
              <a:buFont typeface="Arial" pitchFamily="34" charset="0"/>
              <a:buChar char="▪"/>
              <a:defRPr lang="zh-TW"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lang="zh-TW"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lang="zh-TW"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lang="zh-TW"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zh-TW" sz="1400" kern="1200">
                <a:solidFill>
                  <a:schemeClr val="tx1"/>
                </a:solidFill>
                <a:latin typeface="+mn-lt"/>
                <a:ea typeface="+mn-ea"/>
                <a:cs typeface="+mn-cs"/>
              </a:defRPr>
            </a:lvl9pPr>
          </a:lstStyle>
          <a:p>
            <a:r>
              <a:rPr kumimoji="1" lang="zh-TW" altLang="en-US" b="1" dirty="0" smtClean="0">
                <a:solidFill>
                  <a:srgbClr val="2B5487"/>
                </a:solidFill>
                <a:latin typeface="微軟正黑體"/>
                <a:ea typeface="微軟正黑體"/>
                <a:cs typeface="微軟正黑體"/>
              </a:rPr>
              <a:t>艙單查詢與加註（三）</a:t>
            </a:r>
            <a:r>
              <a:rPr kumimoji="1" lang="en-US" altLang="zh-TW" b="1" dirty="0" smtClean="0">
                <a:solidFill>
                  <a:srgbClr val="2B5487"/>
                </a:solidFill>
                <a:latin typeface="微軟正黑體"/>
                <a:ea typeface="微軟正黑體"/>
                <a:cs typeface="微軟正黑體"/>
              </a:rPr>
              <a:t>--</a:t>
            </a:r>
            <a:r>
              <a:rPr kumimoji="1" lang="zh-TW" altLang="en-US" b="1" dirty="0" smtClean="0">
                <a:solidFill>
                  <a:srgbClr val="2B5487"/>
                </a:solidFill>
                <a:latin typeface="微軟正黑體"/>
                <a:ea typeface="微軟正黑體"/>
                <a:cs typeface="微軟正黑體"/>
              </a:rPr>
              <a:t>艙單傳送歷程查詢</a:t>
            </a:r>
          </a:p>
        </p:txBody>
      </p:sp>
      <p:pic>
        <p:nvPicPr>
          <p:cNvPr id="6" name="圖片 5"/>
          <p:cNvPicPr>
            <a:picLocks noChangeAspect="1"/>
          </p:cNvPicPr>
          <p:nvPr/>
        </p:nvPicPr>
        <p:blipFill>
          <a:blip r:embed="rId2"/>
          <a:stretch>
            <a:fillRect/>
          </a:stretch>
        </p:blipFill>
        <p:spPr>
          <a:xfrm>
            <a:off x="581187" y="1224366"/>
            <a:ext cx="8208776" cy="4258298"/>
          </a:xfrm>
          <a:prstGeom prst="rect">
            <a:avLst/>
          </a:prstGeom>
        </p:spPr>
      </p:pic>
      <p:sp>
        <p:nvSpPr>
          <p:cNvPr id="2" name="文字方塊 1"/>
          <p:cNvSpPr txBox="1"/>
          <p:nvPr/>
        </p:nvSpPr>
        <p:spPr>
          <a:xfrm>
            <a:off x="581187" y="5881606"/>
            <a:ext cx="877163" cy="369332"/>
          </a:xfrm>
          <a:prstGeom prst="rect">
            <a:avLst/>
          </a:prstGeom>
          <a:noFill/>
          <a:ln w="9525">
            <a:solidFill>
              <a:schemeClr val="tx1"/>
            </a:solidFill>
          </a:ln>
        </p:spPr>
        <p:txBody>
          <a:bodyPr wrap="none" rtlCol="0">
            <a:spAutoFit/>
          </a:bodyPr>
          <a:lstStyle/>
          <a:p>
            <a:r>
              <a:rPr lang="zh-TW" altLang="en-US" dirty="0" smtClean="0"/>
              <a:t>無對應</a:t>
            </a:r>
            <a:endParaRPr lang="zh-TW" altLang="en-US" dirty="0"/>
          </a:p>
        </p:txBody>
      </p:sp>
      <p:cxnSp>
        <p:nvCxnSpPr>
          <p:cNvPr id="7" name="直線單箭頭接點 6"/>
          <p:cNvCxnSpPr/>
          <p:nvPr/>
        </p:nvCxnSpPr>
        <p:spPr>
          <a:xfrm flipH="1">
            <a:off x="1154624" y="3882325"/>
            <a:ext cx="2177512" cy="193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666381" y="5881606"/>
            <a:ext cx="877163" cy="369332"/>
          </a:xfrm>
          <a:prstGeom prst="rect">
            <a:avLst/>
          </a:prstGeom>
          <a:noFill/>
          <a:ln w="9525">
            <a:solidFill>
              <a:schemeClr val="tx1"/>
            </a:solidFill>
          </a:ln>
        </p:spPr>
        <p:txBody>
          <a:bodyPr wrap="none" rtlCol="0">
            <a:spAutoFit/>
          </a:bodyPr>
          <a:lstStyle/>
          <a:p>
            <a:r>
              <a:rPr lang="zh-TW" altLang="en-US" dirty="0" smtClean="0"/>
              <a:t>未接收</a:t>
            </a:r>
            <a:endParaRPr lang="zh-TW" altLang="en-US" dirty="0"/>
          </a:p>
        </p:txBody>
      </p:sp>
      <p:cxnSp>
        <p:nvCxnSpPr>
          <p:cNvPr id="12" name="直線單箭頭接點 11"/>
          <p:cNvCxnSpPr>
            <a:endCxn id="10" idx="0"/>
          </p:cNvCxnSpPr>
          <p:nvPr/>
        </p:nvCxnSpPr>
        <p:spPr>
          <a:xfrm flipH="1">
            <a:off x="3104963" y="3882325"/>
            <a:ext cx="1726018" cy="1999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371890" y="5881606"/>
            <a:ext cx="1800493" cy="369332"/>
          </a:xfrm>
          <a:prstGeom prst="rect">
            <a:avLst/>
          </a:prstGeom>
          <a:noFill/>
          <a:ln w="9525">
            <a:solidFill>
              <a:schemeClr val="tx1"/>
            </a:solidFill>
          </a:ln>
        </p:spPr>
        <p:txBody>
          <a:bodyPr wrap="none" rtlCol="0">
            <a:spAutoFit/>
          </a:bodyPr>
          <a:lstStyle/>
          <a:p>
            <a:r>
              <a:rPr lang="zh-TW" altLang="en-US" dirty="0"/>
              <a:t>部分艙號未加</a:t>
            </a:r>
            <a:r>
              <a:rPr lang="zh-TW" altLang="en-US" dirty="0" smtClean="0"/>
              <a:t>註</a:t>
            </a:r>
            <a:endParaRPr lang="zh-TW" altLang="en-US" dirty="0"/>
          </a:p>
        </p:txBody>
      </p:sp>
      <p:cxnSp>
        <p:nvCxnSpPr>
          <p:cNvPr id="15" name="直線單箭頭接點 14"/>
          <p:cNvCxnSpPr>
            <a:endCxn id="13" idx="0"/>
          </p:cNvCxnSpPr>
          <p:nvPr/>
        </p:nvCxnSpPr>
        <p:spPr>
          <a:xfrm flipH="1">
            <a:off x="7272137" y="5145437"/>
            <a:ext cx="771483" cy="73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9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Microsoft JhengHei UI">
      <a:majorFont>
        <a:latin typeface="Microsoft JhengHei UI"/>
        <a:ea typeface="Microsoft JhengHei UI"/>
        <a:cs typeface=""/>
      </a:majorFont>
      <a:minorFont>
        <a:latin typeface="Microsoft JhengHei UI"/>
        <a:ea typeface="Microsoft Jheng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ded_Design_Yellow_TP102900996" id="{AB4870CB-06BC-483D-898D-CB6E678212C7}" vid="{2ED2B3FE-BC13-4C0A-890E-57CB699DBA16}"/>
    </a:ext>
  </a:ext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黃色橫紋設計簡報 (寬螢幕)</Template>
  <TotalTime>0</TotalTime>
  <Words>3175</Words>
  <Application>Microsoft Office PowerPoint</Application>
  <PresentationFormat>如螢幕大小 (4:3)</PresentationFormat>
  <Paragraphs>299</Paragraphs>
  <Slides>35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35</vt:i4>
      </vt:variant>
    </vt:vector>
  </HeadingPairs>
  <TitlesOfParts>
    <vt:vector size="41" baseType="lpstr">
      <vt:lpstr>Microsoft JhengHei UI</vt:lpstr>
      <vt:lpstr>微軟正黑體</vt:lpstr>
      <vt:lpstr>Arial</vt:lpstr>
      <vt:lpstr>Book Antiqua</vt:lpstr>
      <vt:lpstr>Wingdings</vt:lpstr>
      <vt:lpstr>Banded Design Yellow 16x9</vt:lpstr>
      <vt:lpstr>PowerPoint 簡報</vt:lpstr>
      <vt:lpstr>課程大綱</vt:lpstr>
      <vt:lpstr>進口貨進出倉作業流程圖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進（轉）口出倉申請單</vt:lpstr>
      <vt:lpstr>PowerPoint 簡報</vt:lpstr>
      <vt:lpstr>PowerPoint 簡報</vt:lpstr>
      <vt:lpstr>PowerPoint 簡報</vt:lpstr>
      <vt:lpstr>出口貨進出倉作業流程圖</vt:lpstr>
      <vt:lpstr>PowerPoint 簡報</vt:lpstr>
      <vt:lpstr>PowerPoint 簡報</vt:lpstr>
      <vt:lpstr>PowerPoint 簡報</vt:lpstr>
      <vt:lpstr>PowerPoint 簡報</vt:lpstr>
      <vt:lpstr>PowerPoint 簡報</vt:lpstr>
      <vt:lpstr>出口出倉申請單</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2014-03-04T07:13:17Z</dcterms:created>
  <dcterms:modified xsi:type="dcterms:W3CDTF">2017-05-05T06:38:12Z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