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29"/>
  </p:notesMasterIdLst>
  <p:handoutMasterIdLst>
    <p:handoutMasterId r:id="rId30"/>
  </p:handoutMasterIdLst>
  <p:sldIdLst>
    <p:sldId id="540" r:id="rId2"/>
    <p:sldId id="522" r:id="rId3"/>
    <p:sldId id="542" r:id="rId4"/>
    <p:sldId id="546" r:id="rId5"/>
    <p:sldId id="544" r:id="rId6"/>
    <p:sldId id="532" r:id="rId7"/>
    <p:sldId id="539" r:id="rId8"/>
    <p:sldId id="565" r:id="rId9"/>
    <p:sldId id="547" r:id="rId10"/>
    <p:sldId id="566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45" r:id="rId28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區段" id="{7A74D6AD-2074-BE4A-8F1C-B81043E20820}">
          <p14:sldIdLst>
            <p14:sldId id="540"/>
            <p14:sldId id="522"/>
            <p14:sldId id="542"/>
            <p14:sldId id="546"/>
            <p14:sldId id="544"/>
            <p14:sldId id="532"/>
            <p14:sldId id="539"/>
            <p14:sldId id="565"/>
            <p14:sldId id="547"/>
            <p14:sldId id="566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</p14:sldIdLst>
        </p14:section>
        <p14:section name="未命名的區段" id="{8A32B5B8-43D2-1E4A-8D00-8E7B5CEF7912}">
          <p14:sldIdLst>
            <p14:sldId id="5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99CCFF"/>
    <a:srgbClr val="FFCC00"/>
    <a:srgbClr val="06569C"/>
    <a:srgbClr val="2B5487"/>
    <a:srgbClr val="97CFD8"/>
    <a:srgbClr val="E1F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 snapToObjects="1"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937"/>
          </a:xfrm>
          <a:prstGeom prst="rect">
            <a:avLst/>
          </a:prstGeom>
        </p:spPr>
        <p:txBody>
          <a:bodyPr vert="horz" lIns="90813" tIns="45407" rIns="90813" bIns="4540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5937"/>
          </a:xfrm>
          <a:prstGeom prst="rect">
            <a:avLst/>
          </a:prstGeom>
        </p:spPr>
        <p:txBody>
          <a:bodyPr vert="horz" lIns="90813" tIns="45407" rIns="90813" bIns="45407" rtlCol="0"/>
          <a:lstStyle>
            <a:lvl1pPr algn="r">
              <a:defRPr sz="1200"/>
            </a:lvl1pPr>
          </a:lstStyle>
          <a:p>
            <a:fld id="{02A13BD5-DAEA-48BE-9C22-35253FB2318C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30710"/>
            <a:ext cx="2945659" cy="495937"/>
          </a:xfrm>
          <a:prstGeom prst="rect">
            <a:avLst/>
          </a:prstGeom>
        </p:spPr>
        <p:txBody>
          <a:bodyPr vert="horz" lIns="90813" tIns="45407" rIns="90813" bIns="4540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30710"/>
            <a:ext cx="2945659" cy="495937"/>
          </a:xfrm>
          <a:prstGeom prst="rect">
            <a:avLst/>
          </a:prstGeom>
        </p:spPr>
        <p:txBody>
          <a:bodyPr vert="horz" lIns="90813" tIns="45407" rIns="90813" bIns="45407" rtlCol="0" anchor="b"/>
          <a:lstStyle>
            <a:lvl1pPr algn="r">
              <a:defRPr sz="1200"/>
            </a:lvl1pPr>
          </a:lstStyle>
          <a:p>
            <a:fld id="{826AD97E-7D67-4614-8070-67ACDDB45D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907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CA81AFE-570F-4759-BCAC-585C5424BE03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B9217E87-4903-4192-913B-A42713CAB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55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86500"/>
            <a:ext cx="414337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9" descr="20090515_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38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0794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3347829-435F-4B25-A508-DBF88AB6C9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166">
            <a:off x="-184367" y="1175752"/>
            <a:ext cx="885535" cy="4988941"/>
          </a:xfrm>
          <a:prstGeom prst="rect">
            <a:avLst/>
          </a:prstGeom>
        </p:spPr>
      </p:pic>
      <p:sp>
        <p:nvSpPr>
          <p:cNvPr id="8" name="平行四邊形 7">
            <a:extLst>
              <a:ext uri="{FF2B5EF4-FFF2-40B4-BE49-F238E27FC236}">
                <a16:creationId xmlns:a16="http://schemas.microsoft.com/office/drawing/2014/main" xmlns="" id="{6F5A9917-CA4D-4660-8A26-8211CAF7C2BD}"/>
              </a:ext>
            </a:extLst>
          </p:cNvPr>
          <p:cNvSpPr/>
          <p:nvPr userDrawn="1"/>
        </p:nvSpPr>
        <p:spPr>
          <a:xfrm>
            <a:off x="636993" y="0"/>
            <a:ext cx="626723" cy="2527442"/>
          </a:xfrm>
          <a:prstGeom prst="parallelogram">
            <a:avLst>
              <a:gd name="adj" fmla="val 397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49F1B49-131C-4E51-B139-70AD96BDF2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5528"/>
            <a:ext cx="449494" cy="616256"/>
          </a:xfrm>
          <a:prstGeom prst="rect">
            <a:avLst/>
          </a:prstGeom>
        </p:spPr>
      </p:pic>
      <p:sp>
        <p:nvSpPr>
          <p:cNvPr id="10" name="平行四邊形 9">
            <a:extLst>
              <a:ext uri="{FF2B5EF4-FFF2-40B4-BE49-F238E27FC236}">
                <a16:creationId xmlns:a16="http://schemas.microsoft.com/office/drawing/2014/main" xmlns="" id="{A0A455A2-5590-4FA9-861B-D1D06F45C132}"/>
              </a:ext>
            </a:extLst>
          </p:cNvPr>
          <p:cNvSpPr/>
          <p:nvPr userDrawn="1"/>
        </p:nvSpPr>
        <p:spPr>
          <a:xfrm rot="21369762" flipH="1">
            <a:off x="146790" y="2907881"/>
            <a:ext cx="620818" cy="421194"/>
          </a:xfrm>
          <a:prstGeom prst="parallelogram">
            <a:avLst>
              <a:gd name="adj" fmla="val 7059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F1281CD-3360-4B17-AE3F-602BA530908E}"/>
              </a:ext>
            </a:extLst>
          </p:cNvPr>
          <p:cNvSpPr/>
          <p:nvPr userDrawn="1"/>
        </p:nvSpPr>
        <p:spPr>
          <a:xfrm>
            <a:off x="4224226" y="3349377"/>
            <a:ext cx="4919774" cy="35086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">
                <a:schemeClr val="bg1"/>
              </a:gs>
              <a:gs pos="100000">
                <a:srgbClr val="F4F6FB">
                  <a:alpha val="0"/>
                </a:srgbClr>
              </a:gs>
              <a:gs pos="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DD95C677-A680-4FC5-9303-97144EFBAD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56" y="6512741"/>
            <a:ext cx="1080000" cy="304163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E6735F68-39FD-4FDD-BEB8-0691F5602A9A}"/>
              </a:ext>
            </a:extLst>
          </p:cNvPr>
          <p:cNvGrpSpPr/>
          <p:nvPr userDrawn="1"/>
        </p:nvGrpSpPr>
        <p:grpSpPr>
          <a:xfrm rot="5059318">
            <a:off x="1312589" y="4038631"/>
            <a:ext cx="801037" cy="489676"/>
            <a:chOff x="998896" y="4358250"/>
            <a:chExt cx="801037" cy="489676"/>
          </a:xfrm>
        </p:grpSpPr>
        <p:sp>
          <p:nvSpPr>
            <p:cNvPr id="14" name="橢圓 13">
              <a:extLst>
                <a:ext uri="{FF2B5EF4-FFF2-40B4-BE49-F238E27FC236}">
                  <a16:creationId xmlns:a16="http://schemas.microsoft.com/office/drawing/2014/main" xmlns="" id="{2EFCE4AF-122D-42A3-9B92-74D0BF1396E0}"/>
                </a:ext>
              </a:extLst>
            </p:cNvPr>
            <p:cNvSpPr/>
            <p:nvPr userDrawn="1"/>
          </p:nvSpPr>
          <p:spPr>
            <a:xfrm>
              <a:off x="1384982" y="4440482"/>
              <a:ext cx="414951" cy="4074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xmlns="" id="{E9D2411E-76DD-41A1-9F57-2A0F482BC0C2}"/>
                </a:ext>
              </a:extLst>
            </p:cNvPr>
            <p:cNvSpPr/>
            <p:nvPr userDrawn="1"/>
          </p:nvSpPr>
          <p:spPr>
            <a:xfrm rot="18722044">
              <a:off x="1001046" y="4356100"/>
              <a:ext cx="489002" cy="49330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橢圓 15">
            <a:extLst>
              <a:ext uri="{FF2B5EF4-FFF2-40B4-BE49-F238E27FC236}">
                <a16:creationId xmlns:a16="http://schemas.microsoft.com/office/drawing/2014/main" xmlns="" id="{CEC7CF1C-0B05-4CB1-AB22-EFC4680078E8}"/>
              </a:ext>
            </a:extLst>
          </p:cNvPr>
          <p:cNvSpPr/>
          <p:nvPr userDrawn="1"/>
        </p:nvSpPr>
        <p:spPr>
          <a:xfrm rot="10800000">
            <a:off x="1204995" y="842718"/>
            <a:ext cx="3224570" cy="299778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8000">
                <a:schemeClr val="bg1"/>
              </a:gs>
              <a:gs pos="100000">
                <a:srgbClr val="F4F6FB">
                  <a:alpha val="0"/>
                </a:srgbClr>
              </a:gs>
              <a:gs pos="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BD5543B7-C6F3-4153-A179-DDBD7B17DFB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/>
          <a:stretch/>
        </p:blipFill>
        <p:spPr bwMode="auto">
          <a:xfrm rot="19800000">
            <a:off x="63120" y="565992"/>
            <a:ext cx="2098910" cy="4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82610B24-49B1-45C4-8841-93DA65D1EF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632332" y="797092"/>
            <a:ext cx="2387893" cy="3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A81C2934-E88A-4793-A2DA-F57C9B321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14166" y="5562526"/>
            <a:ext cx="6691857" cy="50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對角線條紋 19">
            <a:extLst>
              <a:ext uri="{FF2B5EF4-FFF2-40B4-BE49-F238E27FC236}">
                <a16:creationId xmlns:a16="http://schemas.microsoft.com/office/drawing/2014/main" xmlns="" id="{4BAFF125-FA84-406E-BF7D-B08D34B7B47B}"/>
              </a:ext>
            </a:extLst>
          </p:cNvPr>
          <p:cNvSpPr/>
          <p:nvPr userDrawn="1"/>
        </p:nvSpPr>
        <p:spPr>
          <a:xfrm rot="6597115">
            <a:off x="-1379137" y="4890146"/>
            <a:ext cx="3577620" cy="427085"/>
          </a:xfrm>
          <a:prstGeom prst="diagStripe">
            <a:avLst>
              <a:gd name="adj" fmla="val 31709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g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0090805_0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8362950" y="6429375"/>
            <a:ext cx="78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72F6AE-D899-4DE1-8452-D40D6DE9BA6C}" type="slidenum">
              <a:rPr kumimoji="0" lang="zh-TW" altLang="en-US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dirty="0">
                <a:latin typeface="+mn-lt"/>
                <a:ea typeface="+mn-ea"/>
              </a:rPr>
              <a:t>/10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65157725-FBBA-1C47-8067-DB082C5BB1D1}" type="datetimeFigureOut">
              <a:rPr kumimoji="1" lang="zh-TW" altLang="en-US" smtClean="0"/>
              <a:pPr/>
              <a:t>2020/10/26</a:t>
            </a:fld>
            <a:endParaRPr kumimoji="1"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kumimoji="1"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C96B9839-E0D2-0647-B7E1-DC653A370A6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043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g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20090805_0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8362950" y="6429375"/>
            <a:ext cx="78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A7FD88-238C-4911-B4BA-9A542B436B35}" type="slidenum">
              <a:rPr kumimoji="0" lang="zh-TW" altLang="en-US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dirty="0">
                <a:latin typeface="+mn-lt"/>
                <a:ea typeface="+mn-ea"/>
              </a:rPr>
              <a:t>/10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65157725-FBBA-1C47-8067-DB082C5BB1D1}" type="datetimeFigureOut">
              <a:rPr kumimoji="1" lang="zh-TW" altLang="en-US" smtClean="0"/>
              <a:pPr/>
              <a:t>2020/10/26</a:t>
            </a:fld>
            <a:endParaRPr kumimoji="1"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kumimoji="1"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C96B9839-E0D2-0647-B7E1-DC653A370A6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169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" y="115888"/>
            <a:ext cx="9143999" cy="79216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910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54600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536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0181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g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0090805_0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362950" y="6429375"/>
            <a:ext cx="78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0F7AEBB-D64F-4516-BAFB-370902174ADE}" type="slidenum">
              <a:rPr kumimoji="0" lang="zh-TW" altLang="en-US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dirty="0">
                <a:latin typeface="+mn-lt"/>
                <a:ea typeface="+mn-ea"/>
              </a:rPr>
              <a:t>/10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65157725-FBBA-1C47-8067-DB082C5BB1D1}" type="datetimeFigureOut">
              <a:rPr kumimoji="1" lang="zh-TW" altLang="en-US" smtClean="0"/>
              <a:pPr/>
              <a:t>2020/10/26</a:t>
            </a:fld>
            <a:endParaRPr kumimoji="1"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kumimoji="1"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C96B9839-E0D2-0647-B7E1-DC653A370A6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189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g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20090805_0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8362950" y="6429375"/>
            <a:ext cx="78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8F268A-B769-4D7A-B593-DAE97C8B56E9}" type="slidenum">
              <a:rPr kumimoji="0" lang="zh-TW" altLang="en-US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dirty="0">
                <a:latin typeface="+mn-lt"/>
                <a:ea typeface="+mn-ea"/>
              </a:rPr>
              <a:t>/10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65157725-FBBA-1C47-8067-DB082C5BB1D1}" type="datetimeFigureOut">
              <a:rPr kumimoji="1" lang="zh-TW" altLang="en-US" smtClean="0"/>
              <a:pPr/>
              <a:t>2020/10/26</a:t>
            </a:fld>
            <a:endParaRPr kumimoji="1" lang="zh-TW" altLang="en-US"/>
          </a:p>
        </p:txBody>
      </p:sp>
      <p:sp>
        <p:nvSpPr>
          <p:cNvPr id="11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kumimoji="1" lang="zh-TW" altLang="en-US"/>
          </a:p>
        </p:txBody>
      </p:sp>
      <p:sp>
        <p:nvSpPr>
          <p:cNvPr id="12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C96B9839-E0D2-0647-B7E1-DC653A370A6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12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645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38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g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0090805_00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362950" y="6429375"/>
            <a:ext cx="781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C640A6D-F40F-4280-9D88-AD9570B8DA2A}" type="slidenum">
              <a:rPr kumimoji="0" lang="zh-TW" altLang="en-US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dirty="0">
                <a:latin typeface="+mn-lt"/>
                <a:ea typeface="+mn-ea"/>
              </a:rPr>
              <a:t>/10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65157725-FBBA-1C47-8067-DB082C5BB1D1}" type="datetimeFigureOut">
              <a:rPr kumimoji="1" lang="zh-TW" altLang="en-US" smtClean="0"/>
              <a:pPr/>
              <a:t>2020/10/26</a:t>
            </a:fld>
            <a:endParaRPr kumimoji="1"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endParaRPr kumimoji="1"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C96B9839-E0D2-0647-B7E1-DC653A370A6D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9178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li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20090805_00_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86500"/>
            <a:ext cx="3810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686824" y="6488668"/>
            <a:ext cx="4571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B7F1C3-BFE9-41F7-A733-C296054E0E68}" type="slidenum">
              <a:rPr kumimoji="0" lang="zh-TW" altLang="en-US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 sz="1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775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rgbClr val="0000FF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D877D679-3610-4187-826B-E445A1083B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 b="11580"/>
          <a:stretch/>
        </p:blipFill>
        <p:spPr>
          <a:xfrm>
            <a:off x="-14197" y="26206"/>
            <a:ext cx="9144000" cy="4402112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xmlns="" id="{FF27000A-764C-4D58-8E1A-C5FCBEC8F876}"/>
              </a:ext>
            </a:extLst>
          </p:cNvPr>
          <p:cNvSpPr txBox="1">
            <a:spLocks/>
          </p:cNvSpPr>
          <p:nvPr/>
        </p:nvSpPr>
        <p:spPr>
          <a:xfrm>
            <a:off x="3277772" y="26206"/>
            <a:ext cx="5866228" cy="27865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新港棧系統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4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TPNet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雙軌測試啟動會議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xmlns="" id="{14361EFC-633A-4FB2-BC25-2CC598D2F6B6}"/>
              </a:ext>
            </a:extLst>
          </p:cNvPr>
          <p:cNvSpPr txBox="1">
            <a:spLocks/>
          </p:cNvSpPr>
          <p:nvPr/>
        </p:nvSpPr>
        <p:spPr>
          <a:xfrm>
            <a:off x="1625066" y="4682734"/>
            <a:ext cx="5655924" cy="108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高雄港務分公司</a:t>
            </a:r>
          </a:p>
          <a:p>
            <a:pPr marL="0" indent="0" algn="ctr">
              <a:buNone/>
            </a:pPr>
            <a:r>
              <a:rPr lang="en-US" altLang="zh-TW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0FAAC8E8-9DBA-4524-808D-A84B4325396B}"/>
              </a:ext>
            </a:extLst>
          </p:cNvPr>
          <p:cNvGrpSpPr/>
          <p:nvPr/>
        </p:nvGrpSpPr>
        <p:grpSpPr>
          <a:xfrm>
            <a:off x="3123357" y="6295370"/>
            <a:ext cx="5316637" cy="562630"/>
            <a:chOff x="2553418" y="6223712"/>
            <a:chExt cx="5316637" cy="56263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FF8A1AED-4357-41EF-B8C1-844C5A13280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5237284" y="5946359"/>
              <a:ext cx="414512" cy="111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橢圓 8">
              <a:extLst>
                <a:ext uri="{FF2B5EF4-FFF2-40B4-BE49-F238E27FC236}">
                  <a16:creationId xmlns:a16="http://schemas.microsoft.com/office/drawing/2014/main" xmlns="" id="{B9CA15FF-1E0B-4FBB-9055-9BAD2DED60F8}"/>
                </a:ext>
              </a:extLst>
            </p:cNvPr>
            <p:cNvSpPr/>
            <p:nvPr/>
          </p:nvSpPr>
          <p:spPr>
            <a:xfrm>
              <a:off x="5815660" y="6223712"/>
              <a:ext cx="562630" cy="562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xmlns="" id="{3B35B3B9-14B0-4060-B133-BCCFF30B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294" y="6231173"/>
              <a:ext cx="1944761" cy="547708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xmlns="" id="{E369079A-A651-43A1-A363-E4B06AF9D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418" y="6248669"/>
              <a:ext cx="2050862" cy="512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9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BF357D3-BDDF-4557-8911-A6EB57BFA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 algn="ctr"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val="6190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(1/16)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57249"/>
            <a:ext cx="8229600" cy="56701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填寫</a:t>
            </a:r>
            <a:r>
              <a:rPr lang="zh-TW" altLang="en-US" dirty="0"/>
              <a:t>說明</a:t>
            </a:r>
            <a:r>
              <a:rPr lang="en-US" altLang="zh-TW" dirty="0"/>
              <a:t>(109.10.23)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「</a:t>
            </a:r>
            <a:r>
              <a:rPr lang="zh-TW" altLang="en-US" sz="2800" u="sng" dirty="0" smtClean="0">
                <a:solidFill>
                  <a:srgbClr val="FF0000"/>
                </a:solidFill>
              </a:rPr>
              <a:t>驗證</a:t>
            </a:r>
            <a:r>
              <a:rPr lang="zh-TW" altLang="en-US" sz="2800" u="sng" dirty="0">
                <a:solidFill>
                  <a:srgbClr val="FF0000"/>
                </a:solidFill>
              </a:rPr>
              <a:t>項目</a:t>
            </a:r>
            <a:r>
              <a:rPr lang="zh-TW" altLang="en-US" sz="2800" dirty="0"/>
              <a:t>」如有</a:t>
            </a:r>
            <a:r>
              <a:rPr lang="zh-TW" altLang="en-US" sz="2800" u="sng" dirty="0">
                <a:solidFill>
                  <a:srgbClr val="0000CC"/>
                </a:solidFill>
              </a:rPr>
              <a:t>漏列</a:t>
            </a:r>
            <a:r>
              <a:rPr lang="zh-TW" altLang="en-US" sz="2800" dirty="0"/>
              <a:t>，各單位可自行列入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「</a:t>
            </a:r>
            <a:r>
              <a:rPr lang="zh-TW" altLang="en-US" sz="2800" u="sng" dirty="0">
                <a:solidFill>
                  <a:srgbClr val="FF0000"/>
                </a:solidFill>
              </a:rPr>
              <a:t>驗證說明</a:t>
            </a:r>
            <a:r>
              <a:rPr lang="zh-TW" altLang="en-US" sz="2800" dirty="0"/>
              <a:t>」請填寫</a:t>
            </a:r>
            <a:r>
              <a:rPr lang="zh-TW" altLang="en-US" sz="2800" u="sng" dirty="0">
                <a:solidFill>
                  <a:srgbClr val="0000CC"/>
                </a:solidFill>
              </a:rPr>
              <a:t>目前系統缺失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「</a:t>
            </a:r>
            <a:r>
              <a:rPr lang="zh-TW" altLang="en-US" sz="2800" u="sng" dirty="0">
                <a:solidFill>
                  <a:srgbClr val="FF0000"/>
                </a:solidFill>
              </a:rPr>
              <a:t>完成率</a:t>
            </a:r>
            <a:r>
              <a:rPr lang="zh-TW" altLang="en-US" sz="2800" dirty="0"/>
              <a:t>」請各單位</a:t>
            </a:r>
            <a:r>
              <a:rPr lang="zh-TW" altLang="en-US" sz="2800" u="sng" dirty="0">
                <a:solidFill>
                  <a:srgbClr val="0000CC"/>
                </a:solidFill>
              </a:rPr>
              <a:t>依失敗率或問題嚴重性評估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雙軌</a:t>
            </a:r>
            <a:r>
              <a:rPr lang="zh-TW" altLang="en-US" sz="2800" dirty="0"/>
              <a:t>測試期間，本表請各單位</a:t>
            </a:r>
            <a:r>
              <a:rPr lang="zh-TW" altLang="en-US" sz="2800" u="sng" dirty="0">
                <a:solidFill>
                  <a:srgbClr val="0000CC"/>
                </a:solidFill>
              </a:rPr>
              <a:t>指派專人填報</a:t>
            </a:r>
            <a:r>
              <a:rPr lang="zh-TW" altLang="en-US" sz="2800" dirty="0"/>
              <a:t>，</a:t>
            </a:r>
            <a:r>
              <a:rPr lang="zh-TW" altLang="en-US" sz="2800" u="sng" dirty="0">
                <a:solidFill>
                  <a:srgbClr val="0000CC"/>
                </a:solidFill>
              </a:rPr>
              <a:t>每日下班前</a:t>
            </a:r>
            <a:r>
              <a:rPr lang="en-US" altLang="zh-TW" sz="2800" u="sng" dirty="0">
                <a:solidFill>
                  <a:srgbClr val="0000CC"/>
                </a:solidFill>
              </a:rPr>
              <a:t>email</a:t>
            </a:r>
            <a:r>
              <a:rPr lang="zh-TW" altLang="en-US" sz="2800" dirty="0"/>
              <a:t>資訊處 </a:t>
            </a:r>
            <a:r>
              <a:rPr lang="en-US" altLang="zh-TW" sz="2800" u="sng" dirty="0">
                <a:solidFill>
                  <a:srgbClr val="FF0000"/>
                </a:solidFill>
              </a:rPr>
              <a:t>T02005@twport.com.tw</a:t>
            </a:r>
            <a:r>
              <a:rPr lang="zh-TW" altLang="en-US" sz="2800" dirty="0"/>
              <a:t>彙整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08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198498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港灣委託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可交易額度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港代移交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港灣計費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棧埠計費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計費檢核表審核及分帳作業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未繳重計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貨櫃船移泊補貼獎勵報表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棧埠委託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大宗月結上傳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19058" y="1044472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營運管理科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(2/16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007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44654"/>
              </p:ext>
            </p:extLst>
          </p:nvPr>
        </p:nvGraphicFramePr>
        <p:xfrm>
          <a:off x="267592" y="2057060"/>
          <a:ext cx="8581291" cy="4056372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港灣委託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船席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港灣委託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引水人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船舶滯港申請、審核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49890" y="1044472"/>
            <a:ext cx="3616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監控中心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(3/16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541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"/>
              </p:ext>
            </p:extLst>
          </p:nvPr>
        </p:nvGraphicFramePr>
        <p:xfrm>
          <a:off x="267592" y="2057060"/>
          <a:ext cx="8581291" cy="4056372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港灣委託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拖船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港灣委託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帶解纜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49890" y="1044472"/>
            <a:ext cx="3616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港勤中心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(4/16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128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32628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錨泊申請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49890" y="1044472"/>
            <a:ext cx="3616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航管中心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(5/16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56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365442"/>
              </p:ext>
            </p:extLst>
          </p:nvPr>
        </p:nvGraphicFramePr>
        <p:xfrm>
          <a:off x="267592" y="1817904"/>
          <a:ext cx="8581291" cy="4418464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船舶修理申請、審核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勞務承攬修理申請、審核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公證申請、審核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理貨申請、審核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日用品供應申請、審核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港灣委託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開導艇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申請、審核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港區事業群管理費收取及效期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(HOP_A004)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19058" y="1044472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港務行政科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(6/16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97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276536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報表驗證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倉儲公務用報表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倉儲自用報表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057394" y="1044472"/>
            <a:ext cx="50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棧埠事業處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事業經營科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(7/16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349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51979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簽證資料輸入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散雜、貨櫃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動態效率資料輸入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26561" y="1044472"/>
            <a:ext cx="5463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棧埠事業處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蓬萊管理中心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(8/16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252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15603"/>
              </p:ext>
            </p:extLst>
          </p:nvPr>
        </p:nvGraphicFramePr>
        <p:xfrm>
          <a:off x="267592" y="2057060"/>
          <a:ext cx="8581291" cy="4056372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3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簽證資料輸入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散雜、貨櫃、管道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動態效率資料輸入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進口、出口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一般倉進倉作業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進口、出口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一般倉出倉作業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95729" y="1044472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棧埠事業處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中島一管理中心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(9/16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66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5" name="矩形 4"/>
          <p:cNvSpPr/>
          <p:nvPr/>
        </p:nvSpPr>
        <p:spPr>
          <a:xfrm>
            <a:off x="386547" y="941766"/>
            <a:ext cx="8458200" cy="4727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250000"/>
              </a:lnSpc>
              <a:spcBef>
                <a:spcPct val="20000"/>
              </a:spcBef>
              <a:buClr>
                <a:srgbClr val="0BD0D9"/>
              </a:buClr>
              <a:buSzPct val="120000"/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rgbClr val="0000CC"/>
                </a:solidFill>
                <a:latin typeface="微軟正黑體"/>
                <a:ea typeface="微軟正黑體"/>
              </a:rPr>
              <a:t>效能改善說明</a:t>
            </a:r>
            <a:endParaRPr lang="en-US" altLang="zh-TW" sz="4000" b="1" dirty="0">
              <a:solidFill>
                <a:srgbClr val="0000CC"/>
              </a:solidFill>
              <a:latin typeface="微軟正黑體"/>
              <a:ea typeface="微軟正黑體"/>
            </a:endParaRPr>
          </a:p>
          <a:p>
            <a:pPr marL="571500" indent="-571500">
              <a:lnSpc>
                <a:spcPct val="250000"/>
              </a:lnSpc>
              <a:spcBef>
                <a:spcPct val="20000"/>
              </a:spcBef>
              <a:buClr>
                <a:srgbClr val="0BD0D9"/>
              </a:buClr>
              <a:buSzPct val="120000"/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rgbClr val="0000CC"/>
                </a:solidFill>
                <a:latin typeface="微軟正黑體"/>
                <a:ea typeface="微軟正黑體"/>
              </a:rPr>
              <a:t>雙軌測試說明</a:t>
            </a:r>
          </a:p>
          <a:p>
            <a:pPr marL="571500" indent="-571500">
              <a:lnSpc>
                <a:spcPct val="250000"/>
              </a:lnSpc>
              <a:spcBef>
                <a:spcPct val="20000"/>
              </a:spcBef>
              <a:buClr>
                <a:srgbClr val="0BD0D9"/>
              </a:buClr>
              <a:buSzPct val="120000"/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solidFill>
                  <a:srgbClr val="0000CC"/>
                </a:solidFill>
                <a:latin typeface="微軟正黑體"/>
                <a:ea typeface="微軟正黑體"/>
              </a:rPr>
              <a:t>議題討論</a:t>
            </a:r>
            <a:endParaRPr lang="en-US" altLang="zh-TW" sz="40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A6A5BBBE-CBAA-4162-83E6-9C65098695D5}"/>
              </a:ext>
            </a:extLst>
          </p:cNvPr>
          <p:cNvSpPr txBox="1">
            <a:spLocks/>
          </p:cNvSpPr>
          <p:nvPr/>
        </p:nvSpPr>
        <p:spPr bwMode="auto">
          <a:xfrm>
            <a:off x="431702" y="0"/>
            <a:ext cx="8121748" cy="8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400" dirty="0">
                <a:latin typeface="微軟正黑體"/>
                <a:ea typeface="微軟正黑體"/>
              </a:rPr>
              <a:t>簡報大綱</a:t>
            </a:r>
            <a:endParaRPr kumimoji="0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261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876272"/>
              </p:ext>
            </p:extLst>
          </p:nvPr>
        </p:nvGraphicFramePr>
        <p:xfrm>
          <a:off x="267592" y="2057060"/>
          <a:ext cx="8581291" cy="4056372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3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簽證資料輸入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散雜、貨櫃、管道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動態效率資料輸入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進口、出口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一般倉進倉作業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進口、出口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一般倉出倉作業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進口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出口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95728" y="1044472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棧埠事業處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3600" b="1" u="sng" dirty="0" smtClean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島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3600" b="1" u="sng" dirty="0" smtClean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/>
              <a:t>(</a:t>
            </a:r>
            <a:r>
              <a:rPr lang="en-US" altLang="zh-TW" dirty="0" smtClean="0"/>
              <a:t>10/16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738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902445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簽證資料輸入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散雜、貨櫃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動態效率資料輸入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88226" y="1044472"/>
            <a:ext cx="454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棧埠事業處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貨櫃中心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 smtClean="0"/>
              <a:t>(11/16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30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972224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計費單轉繳款單作業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計費單選擇功能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合併繳款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繳款單條碼臨櫃確收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收入日報表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預收款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暫收款抵扣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已繳重計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發票買受人或品名變更作業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發票作廢重計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折讓處理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80723" y="1044472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秘書處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/>
              <a:t>(</a:t>
            </a:r>
            <a:r>
              <a:rPr lang="en-US" altLang="zh-TW" dirty="0" smtClean="0"/>
              <a:t>12/16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302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794088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港灣統計報表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棧埠統計報表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80723" y="1044472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會統科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/>
              <a:t>(</a:t>
            </a:r>
            <a:r>
              <a:rPr lang="en-US" altLang="zh-TW" dirty="0" smtClean="0"/>
              <a:t>13/16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0597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38566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80723" y="1044472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/>
              <a:t>(</a:t>
            </a:r>
            <a:r>
              <a:rPr lang="en-US" altLang="zh-TW" dirty="0" smtClean="0"/>
              <a:t>14/16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49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451142"/>
              </p:ext>
            </p:extLst>
          </p:nvPr>
        </p:nvGraphicFramePr>
        <p:xfrm>
          <a:off x="267592" y="2057060"/>
          <a:ext cx="8581291" cy="3694280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港灣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業務收入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報表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棧埠</a:t>
                      </a: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業務收入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報表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980723" y="1044472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/>
              <a:t>(</a:t>
            </a:r>
            <a:r>
              <a:rPr lang="en-US" altLang="zh-TW" dirty="0" smtClean="0"/>
              <a:t>15/16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0597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133697"/>
              </p:ext>
            </p:extLst>
          </p:nvPr>
        </p:nvGraphicFramePr>
        <p:xfrm>
          <a:off x="267592" y="2057060"/>
          <a:ext cx="8581291" cy="4056372"/>
        </p:xfrm>
        <a:graphic>
          <a:graphicData uri="http://schemas.openxmlformats.org/drawingml/2006/table">
            <a:tbl>
              <a:tblPr firstRow="1" firstCol="1" bandRow="1"/>
              <a:tblGrid>
                <a:gridCol w="83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驗證項目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驗證說明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完成率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垃圾清運申請、審核、工作紀錄輸入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6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8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9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 </a:t>
                      </a:r>
                      <a:endParaRPr lang="zh-TW" sz="2400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95729" y="1044472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職業安全衛生處</a:t>
            </a:r>
            <a:r>
              <a:rPr lang="en-US" altLang="zh-TW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u="sng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場域安全科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altLang="zh-TW" dirty="0" err="1" smtClean="0"/>
              <a:t>TPNet</a:t>
            </a:r>
            <a:r>
              <a:rPr lang="zh-TW" altLang="en-US" dirty="0" smtClean="0"/>
              <a:t>高雄</a:t>
            </a:r>
            <a:r>
              <a:rPr lang="zh-TW" altLang="en-US" dirty="0"/>
              <a:t>港上線驗證</a:t>
            </a:r>
            <a:r>
              <a:rPr lang="zh-TW" altLang="en-US" dirty="0" smtClean="0"/>
              <a:t>清單</a:t>
            </a:r>
            <a:r>
              <a:rPr lang="en-US" altLang="zh-TW" dirty="0"/>
              <a:t>(</a:t>
            </a:r>
            <a:r>
              <a:rPr lang="en-US" altLang="zh-TW" dirty="0" smtClean="0"/>
              <a:t>16/16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494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B26ED4-C515-40DA-9139-DF423D0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02" y="0"/>
            <a:ext cx="7886700" cy="801543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/>
                <a:ea typeface="微軟正黑體"/>
              </a:rPr>
              <a:t>資料庫主機切換時程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3A97797-CCFA-4A08-924E-B38B9F927543}"/>
              </a:ext>
            </a:extLst>
          </p:cNvPr>
          <p:cNvSpPr txBox="1"/>
          <p:nvPr/>
        </p:nvSpPr>
        <p:spPr>
          <a:xfrm>
            <a:off x="889781" y="774621"/>
            <a:ext cx="736443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 :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測試及演練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 weeks)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109/10/19 ~ 109/10/30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DB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P750 (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測試機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主要工項：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OS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重新安裝及升版、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HA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設定、掛載及驗證由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線上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DB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複製之資料庫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(8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港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 :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新主機建置及設定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 days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、雙軌測試完成後執行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時程：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109/11/12 ~ 109/11/13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DB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E950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主要工項：掛載新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OS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HA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參數調整、掛載及驗證由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線上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DB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複製之資料庫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(8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港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STEP3 :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線上主機切換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(2~3 hours)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</a:t>
            </a:r>
            <a:r>
              <a:rPr lang="zh-TW" altLang="en-US" sz="2000" b="1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109/11/13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18:00~21:00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DB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P750(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E950 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主要工項：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P750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下架、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E950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掛載及驗證線上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資料庫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STEP4 :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高港上線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109/11/18</a:t>
            </a:r>
          </a:p>
          <a:p>
            <a:pPr marL="633413" indent="-182563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主要工項：依高港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cutover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程序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413" indent="-182563">
              <a:buFont typeface="Wingdings" panose="05000000000000000000" pitchFamily="2" charset="2"/>
              <a:buChar char="ü"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19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B26ED4-C515-40DA-9139-DF423D0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02" y="0"/>
            <a:ext cx="8121748" cy="801543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/>
                <a:ea typeface="微軟正黑體"/>
              </a:rPr>
              <a:t>效能改善說明</a:t>
            </a:r>
            <a:r>
              <a:rPr lang="en-US" altLang="zh-TW" b="1" dirty="0">
                <a:latin typeface="微軟正黑體"/>
                <a:ea typeface="微軟正黑體"/>
              </a:rPr>
              <a:t>(1/2) -</a:t>
            </a:r>
            <a:r>
              <a:rPr lang="zh-TW" altLang="en-US" dirty="0">
                <a:latin typeface="微軟正黑體"/>
                <a:ea typeface="微軟正黑體"/>
              </a:rPr>
              <a:t>程式效能調校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B91F25C-2917-411B-85CD-A4B3ED9A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0" y="1486359"/>
            <a:ext cx="3988398" cy="24385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7E047CC-B9C1-4490-807A-FC5DEF9DD1AF}"/>
              </a:ext>
            </a:extLst>
          </p:cNvPr>
          <p:cNvSpPr txBox="1"/>
          <p:nvPr/>
        </p:nvSpPr>
        <p:spPr>
          <a:xfrm>
            <a:off x="504524" y="1723414"/>
            <a:ext cx="323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108/11/11 </a:t>
            </a:r>
          </a:p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CPU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尖峰使用率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57.2%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、平均使用率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23.5%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FF492276-5845-4135-8E0A-BAD255B5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61" y="1479448"/>
            <a:ext cx="3823594" cy="244543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5989A36D-C952-414D-91DE-08FA8982E009}"/>
              </a:ext>
            </a:extLst>
          </p:cNvPr>
          <p:cNvSpPr txBox="1"/>
          <p:nvPr/>
        </p:nvSpPr>
        <p:spPr>
          <a:xfrm>
            <a:off x="5575089" y="1723415"/>
            <a:ext cx="323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109/10/12</a:t>
            </a:r>
          </a:p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CPU 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尖峰使用率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31.9%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、平均使用率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13.5%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xmlns="" id="{A580CD0A-7578-4E28-A6CA-30FC6AFEEBF0}"/>
              </a:ext>
            </a:extLst>
          </p:cNvPr>
          <p:cNvSpPr/>
          <p:nvPr/>
        </p:nvSpPr>
        <p:spPr>
          <a:xfrm>
            <a:off x="4346917" y="2470925"/>
            <a:ext cx="664307" cy="647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B957CE91-BC21-4F93-8F27-5D290268CF15}"/>
              </a:ext>
            </a:extLst>
          </p:cNvPr>
          <p:cNvSpPr txBox="1"/>
          <p:nvPr/>
        </p:nvSpPr>
        <p:spPr>
          <a:xfrm>
            <a:off x="266043" y="853923"/>
            <a:ext cx="713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資料庫伺服器效能改善情形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P750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A3597452-B1A0-4B25-B67C-501F1C53A176}"/>
              </a:ext>
            </a:extLst>
          </p:cNvPr>
          <p:cNvSpPr txBox="1"/>
          <p:nvPr/>
        </p:nvSpPr>
        <p:spPr>
          <a:xfrm>
            <a:off x="3030849" y="4598048"/>
            <a:ext cx="429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尖峰使用率、</a:t>
            </a:r>
            <a:r>
              <a:rPr lang="zh-TW" altLang="en-US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藍色 </a:t>
            </a:r>
            <a:r>
              <a:rPr lang="en-US" altLang="zh-TW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平均使用率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xmlns="" id="{31EF6145-CA43-475A-BD1B-FF9696EEA25A}"/>
              </a:ext>
            </a:extLst>
          </p:cNvPr>
          <p:cNvSpPr txBox="1"/>
          <p:nvPr/>
        </p:nvSpPr>
        <p:spPr>
          <a:xfrm>
            <a:off x="882965" y="4220846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約</a:t>
            </a:r>
            <a:r>
              <a:rPr lang="en-US" altLang="zh-TW" dirty="0">
                <a:solidFill>
                  <a:srgbClr val="FF0000"/>
                </a:solidFill>
              </a:rPr>
              <a:t>50~70%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428391E5-AA0E-41E6-B60A-01C2D71846AC}"/>
              </a:ext>
            </a:extLst>
          </p:cNvPr>
          <p:cNvSpPr txBox="1"/>
          <p:nvPr/>
        </p:nvSpPr>
        <p:spPr>
          <a:xfrm>
            <a:off x="7755510" y="5366433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約</a:t>
            </a:r>
            <a:r>
              <a:rPr lang="en-US" altLang="zh-TW" dirty="0">
                <a:solidFill>
                  <a:srgbClr val="FF0000"/>
                </a:solidFill>
              </a:rPr>
              <a:t>20~30%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xmlns="" id="{39D56919-DCBA-45E2-A019-8B69C4BD2516}"/>
              </a:ext>
            </a:extLst>
          </p:cNvPr>
          <p:cNvSpPr txBox="1"/>
          <p:nvPr/>
        </p:nvSpPr>
        <p:spPr>
          <a:xfrm>
            <a:off x="3770499" y="12863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單日比較圖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59B67E80-A34B-41C8-8232-DA28F30D28D0}"/>
              </a:ext>
            </a:extLst>
          </p:cNvPr>
          <p:cNvSpPr txBox="1"/>
          <p:nvPr/>
        </p:nvSpPr>
        <p:spPr>
          <a:xfrm>
            <a:off x="2433156" y="4117447"/>
            <a:ext cx="515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109/3/1~10/16 CPU </a:t>
            </a:r>
            <a:r>
              <a:rPr lang="zh-TW" altLang="en-US" sz="24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使用率趨勢圖</a:t>
            </a:r>
            <a:r>
              <a:rPr lang="en-US" altLang="zh-TW" sz="24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09962FC1-6E60-4881-BDD4-9BD464082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43" y="4041684"/>
            <a:ext cx="8733578" cy="2662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96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B26ED4-C515-40DA-9139-DF423D0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023" y="0"/>
            <a:ext cx="9245698" cy="752475"/>
          </a:xfrm>
        </p:spPr>
        <p:txBody>
          <a:bodyPr/>
          <a:lstStyle/>
          <a:p>
            <a:pPr algn="ctr"/>
            <a:r>
              <a:rPr lang="zh-TW" altLang="en-US" sz="3600" dirty="0">
                <a:latin typeface="微軟正黑體"/>
                <a:ea typeface="微軟正黑體"/>
              </a:rPr>
              <a:t>效能改善說明</a:t>
            </a:r>
            <a:r>
              <a:rPr lang="en-US" altLang="zh-TW" sz="3600" dirty="0">
                <a:latin typeface="微軟正黑體"/>
                <a:ea typeface="微軟正黑體"/>
              </a:rPr>
              <a:t>(2/2)-</a:t>
            </a:r>
            <a:r>
              <a:rPr lang="zh-TW" altLang="en-US" sz="3600" dirty="0">
                <a:latin typeface="微軟正黑體"/>
                <a:ea typeface="微軟正黑體"/>
              </a:rPr>
              <a:t>新</a:t>
            </a:r>
            <a:r>
              <a:rPr lang="en-US" altLang="zh-TW" sz="3600" dirty="0">
                <a:latin typeface="微軟正黑體"/>
                <a:ea typeface="微軟正黑體"/>
              </a:rPr>
              <a:t>DB</a:t>
            </a:r>
            <a:r>
              <a:rPr lang="zh-TW" altLang="en-US" sz="3600" dirty="0">
                <a:latin typeface="微軟正黑體"/>
                <a:ea typeface="微軟正黑體"/>
              </a:rPr>
              <a:t>主機與千人壓測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3A97797-CCFA-4A08-924E-B38B9F927543}"/>
              </a:ext>
            </a:extLst>
          </p:cNvPr>
          <p:cNvSpPr txBox="1"/>
          <p:nvPr/>
        </p:nvSpPr>
        <p:spPr>
          <a:xfrm>
            <a:off x="611944" y="829679"/>
            <a:ext cx="7153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109/9/4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千人壓力測試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E950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資料庫主機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1688" indent="-168275">
              <a:buFont typeface="Wingdings" panose="05000000000000000000" pitchFamily="2" charset="2"/>
              <a:buChar char="ü"/>
            </a:pPr>
            <a:r>
              <a:rPr lang="en-US" altLang="zh-TW" sz="2400" b="1" dirty="0">
                <a:solidFill>
                  <a:srgbClr val="0000FF"/>
                </a:solidFill>
              </a:rPr>
              <a:t>SLB +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</a:rPr>
              <a:t>3AP + E950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</a:rPr>
              <a:t>(9</a:t>
            </a:r>
            <a:r>
              <a:rPr lang="zh-TW" altLang="en-US" sz="2400" b="1" dirty="0">
                <a:solidFill>
                  <a:srgbClr val="0000FF"/>
                </a:solidFill>
              </a:rPr>
              <a:t>港</a:t>
            </a:r>
            <a:r>
              <a:rPr lang="en-US" altLang="zh-TW" sz="2400" b="1" dirty="0">
                <a:solidFill>
                  <a:srgbClr val="0000FF"/>
                </a:solidFill>
              </a:rPr>
              <a:t>/LC/5Hr)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EF681B9E-981A-4253-920B-030791CF4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8" y="1749540"/>
            <a:ext cx="8689315" cy="2525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xmlns="" id="{537FE473-7D05-4AD4-8AE4-7F3BB833E6DD}"/>
              </a:ext>
            </a:extLst>
          </p:cNvPr>
          <p:cNvSpPr txBox="1"/>
          <p:nvPr/>
        </p:nvSpPr>
        <p:spPr>
          <a:xfrm>
            <a:off x="2313413" y="2506081"/>
            <a:ext cx="465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DB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CPU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</a:rPr>
              <a:t>&lt;</a:t>
            </a:r>
            <a:r>
              <a:rPr lang="zh-TW" altLang="en-US" sz="4400" dirty="0">
                <a:solidFill>
                  <a:srgbClr val="FF0000"/>
                </a:solidFill>
              </a:rPr>
              <a:t> 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6%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4AC47706-2408-4941-B41E-05AC2ECEA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86" y="4917379"/>
            <a:ext cx="2883618" cy="150745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D706A816-2F11-41EE-8C50-0D2762673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59" y="4917379"/>
            <a:ext cx="2934240" cy="150745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157A4C22-5634-4D3E-BBC3-42050991F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" y="4917379"/>
            <a:ext cx="2811387" cy="1507453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5D7046E3-FB51-478B-B5BA-95B39CE00A24}"/>
              </a:ext>
            </a:extLst>
          </p:cNvPr>
          <p:cNvSpPr txBox="1"/>
          <p:nvPr/>
        </p:nvSpPr>
        <p:spPr>
          <a:xfrm>
            <a:off x="3365227" y="4528997"/>
            <a:ext cx="254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AP2 CPU 20~40%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9ABB1781-4046-4611-9C7E-CC4FD6B9E7A6}"/>
              </a:ext>
            </a:extLst>
          </p:cNvPr>
          <p:cNvSpPr txBox="1"/>
          <p:nvPr/>
        </p:nvSpPr>
        <p:spPr>
          <a:xfrm>
            <a:off x="300915" y="4528997"/>
            <a:ext cx="254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AP1 CPU 20~60% 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97FA245B-EC29-4F43-9807-D2F6E3B9549E}"/>
              </a:ext>
            </a:extLst>
          </p:cNvPr>
          <p:cNvSpPr txBox="1"/>
          <p:nvPr/>
        </p:nvSpPr>
        <p:spPr>
          <a:xfrm>
            <a:off x="6441797" y="4528997"/>
            <a:ext cx="254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AP3 CPU 30~70%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6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DB26ED4-C515-40DA-9139-DF423D05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/>
                <a:ea typeface="微軟正黑體"/>
              </a:rPr>
              <a:t>雙軌測試說明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455EAC8-7832-4C47-8C75-7A9DE357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825103"/>
            <a:ext cx="8548439" cy="571637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zh-TW" altLang="en-US" sz="2400" dirty="0"/>
              <a:t>測試期間：</a:t>
            </a:r>
            <a:r>
              <a:rPr lang="en-US" altLang="zh-TW" sz="2400" dirty="0"/>
              <a:t>10/27~11/11(</a:t>
            </a:r>
            <a:r>
              <a:rPr lang="zh-TW" altLang="en-US" sz="2400" dirty="0"/>
              <a:t>共計</a:t>
            </a:r>
            <a:r>
              <a:rPr lang="en-US" altLang="zh-TW" sz="2400" dirty="0"/>
              <a:t>16</a:t>
            </a:r>
            <a:r>
              <a:rPr lang="zh-TW" altLang="en-US" sz="2400" dirty="0"/>
              <a:t>日</a:t>
            </a:r>
            <a:r>
              <a:rPr lang="en-US" altLang="zh-TW" sz="2400" dirty="0"/>
              <a:t>)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zh-TW" altLang="en-US" sz="2400" dirty="0"/>
              <a:t>邀請對象：高雄港區所有航商業者</a:t>
            </a:r>
            <a:r>
              <a:rPr lang="en-US" altLang="zh-TW" sz="2400" dirty="0"/>
              <a:t>(</a:t>
            </a:r>
            <a:r>
              <a:rPr lang="zh-TW" altLang="en-US" sz="2400" u="sng" dirty="0">
                <a:solidFill>
                  <a:srgbClr val="FF0000"/>
                </a:solidFill>
              </a:rPr>
              <a:t>不含</a:t>
            </a:r>
            <a:r>
              <a:rPr lang="en-US" altLang="zh-TW" sz="2400" u="sng" dirty="0">
                <a:solidFill>
                  <a:srgbClr val="FF0000"/>
                </a:solidFill>
              </a:rPr>
              <a:t>CIQS</a:t>
            </a:r>
            <a:r>
              <a:rPr lang="zh-TW" altLang="en-US" sz="2400" u="sng" dirty="0">
                <a:solidFill>
                  <a:srgbClr val="FF0000"/>
                </a:solidFill>
              </a:rPr>
              <a:t>等原船舶動態使用者</a:t>
            </a:r>
            <a:r>
              <a:rPr lang="en-US" altLang="zh-TW" sz="2400" dirty="0"/>
              <a:t>)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zh-TW" altLang="en-US" sz="2400" dirty="0"/>
              <a:t>測試方式：</a:t>
            </a:r>
            <a:endParaRPr lang="en-US" altLang="zh-TW" sz="2400" dirty="0"/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zh-TW" altLang="en-US" dirty="0"/>
              <a:t>依各業者需求，</a:t>
            </a:r>
            <a:r>
              <a:rPr lang="zh-TW" altLang="en-US" dirty="0">
                <a:solidFill>
                  <a:srgbClr val="FFC000"/>
                </a:solidFill>
              </a:rPr>
              <a:t>同步登打新舊港棧</a:t>
            </a:r>
            <a:r>
              <a:rPr lang="zh-TW" altLang="en-US" dirty="0"/>
              <a:t>系統</a:t>
            </a:r>
            <a:endParaRPr lang="en-US" altLang="zh-TW" dirty="0"/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zh-TW" altLang="en-US" dirty="0"/>
              <a:t>建議</a:t>
            </a:r>
            <a:r>
              <a:rPr lang="zh-TW" altLang="en-US" dirty="0">
                <a:solidFill>
                  <a:srgbClr val="FFC000"/>
                </a:solidFill>
              </a:rPr>
              <a:t>每天每筆全部同步登打</a:t>
            </a:r>
            <a:r>
              <a:rPr lang="zh-TW" altLang="en-US" dirty="0"/>
              <a:t>於新系統</a:t>
            </a:r>
            <a:endParaRPr lang="en-US" altLang="zh-TW" dirty="0"/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zh-TW" altLang="en-US" dirty="0"/>
              <a:t>請協助</a:t>
            </a:r>
            <a:r>
              <a:rPr lang="zh-TW" altLang="en-US" dirty="0">
                <a:solidFill>
                  <a:srgbClr val="FFC000"/>
                </a:solidFill>
              </a:rPr>
              <a:t>反應測試錯誤</a:t>
            </a:r>
            <a:r>
              <a:rPr lang="en-US" altLang="zh-TW" dirty="0">
                <a:solidFill>
                  <a:srgbClr val="FFC000"/>
                </a:solidFill>
              </a:rPr>
              <a:t>(BUG</a:t>
            </a:r>
            <a:r>
              <a:rPr lang="zh-TW" altLang="en-US" dirty="0">
                <a:solidFill>
                  <a:srgbClr val="FFC000"/>
                </a:solidFill>
              </a:rPr>
              <a:t>類</a:t>
            </a:r>
            <a:r>
              <a:rPr lang="en-US" altLang="zh-TW" dirty="0">
                <a:solidFill>
                  <a:srgbClr val="FFC000"/>
                </a:solidFill>
              </a:rPr>
              <a:t>)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zh-TW" altLang="en-US" dirty="0"/>
              <a:t>通過標準</a:t>
            </a:r>
            <a:r>
              <a:rPr lang="en-US" altLang="zh-TW" dirty="0"/>
              <a:t>:</a:t>
            </a:r>
            <a:r>
              <a:rPr lang="zh-TW" altLang="en-US" dirty="0">
                <a:solidFill>
                  <a:srgbClr val="FF0000"/>
                </a:solidFill>
              </a:rPr>
              <a:t>各單位偕同驗證資料正確率</a:t>
            </a:r>
            <a:r>
              <a:rPr lang="en-US" altLang="zh-TW" dirty="0">
                <a:solidFill>
                  <a:srgbClr val="FF0000"/>
                </a:solidFill>
              </a:rPr>
              <a:t>95%</a:t>
            </a:r>
          </a:p>
          <a:p>
            <a:pPr lvl="2">
              <a:lnSpc>
                <a:spcPts val="32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0000CC"/>
                </a:solidFill>
              </a:rPr>
              <a:t>前端</a:t>
            </a:r>
            <a:r>
              <a:rPr lang="zh-TW" altLang="en-US" b="1" dirty="0" smtClean="0">
                <a:solidFill>
                  <a:srgbClr val="0000CC"/>
                </a:solidFill>
              </a:rPr>
              <a:t>資料</a:t>
            </a:r>
            <a:r>
              <a:rPr lang="zh-TW" altLang="en-US" b="1" dirty="0" smtClean="0">
                <a:solidFill>
                  <a:srgbClr val="0000CC"/>
                </a:solidFill>
                <a:latin typeface="新細明體"/>
                <a:ea typeface="新細明體"/>
              </a:rPr>
              <a:t>：</a:t>
            </a:r>
            <a:r>
              <a:rPr lang="zh-TW" altLang="en-US" b="1" u="sng" dirty="0" smtClean="0">
                <a:solidFill>
                  <a:srgbClr val="FFC000"/>
                </a:solidFill>
              </a:rPr>
              <a:t>業務</a:t>
            </a:r>
            <a:r>
              <a:rPr lang="zh-TW" altLang="en-US" b="1" u="sng" dirty="0">
                <a:solidFill>
                  <a:srgbClr val="FFC000"/>
                </a:solidFill>
              </a:rPr>
              <a:t>單位</a:t>
            </a:r>
            <a:r>
              <a:rPr lang="zh-TW" altLang="en-US" b="1" dirty="0">
                <a:solidFill>
                  <a:srgbClr val="0000CC"/>
                </a:solidFill>
              </a:rPr>
              <a:t>需確認</a:t>
            </a:r>
            <a:r>
              <a:rPr lang="zh-TW" altLang="en-US" b="1" dirty="0">
                <a:solidFill>
                  <a:srgbClr val="FF0000"/>
                </a:solidFill>
              </a:rPr>
              <a:t>業者登打</a:t>
            </a:r>
            <a:r>
              <a:rPr lang="zh-TW" altLang="en-US" b="1" dirty="0">
                <a:solidFill>
                  <a:srgbClr val="0000CC"/>
                </a:solidFill>
              </a:rPr>
              <a:t>資料</a:t>
            </a:r>
            <a:endParaRPr lang="en-US" altLang="zh-TW" b="1" dirty="0">
              <a:solidFill>
                <a:srgbClr val="0000CC"/>
              </a:solidFill>
            </a:endParaRPr>
          </a:p>
          <a:p>
            <a:pPr lvl="2">
              <a:lnSpc>
                <a:spcPts val="32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0000CC"/>
                </a:solidFill>
              </a:rPr>
              <a:t>後端</a:t>
            </a:r>
            <a:r>
              <a:rPr lang="zh-TW" altLang="en-US" b="1" dirty="0" smtClean="0">
                <a:solidFill>
                  <a:srgbClr val="0000CC"/>
                </a:solidFill>
              </a:rPr>
              <a:t>資料</a:t>
            </a:r>
            <a:r>
              <a:rPr lang="zh-TW" altLang="en-US" b="1" dirty="0">
                <a:solidFill>
                  <a:srgbClr val="0000CC"/>
                </a:solidFill>
                <a:latin typeface="新細明體"/>
                <a:ea typeface="新細明體"/>
              </a:rPr>
              <a:t>：</a:t>
            </a:r>
            <a:r>
              <a:rPr lang="zh-TW" altLang="en-US" b="1" u="sng" dirty="0" smtClean="0">
                <a:solidFill>
                  <a:srgbClr val="FFC000"/>
                </a:solidFill>
              </a:rPr>
              <a:t>營運</a:t>
            </a:r>
            <a:r>
              <a:rPr lang="zh-TW" altLang="en-US" b="1" u="sng" dirty="0">
                <a:solidFill>
                  <a:srgbClr val="FFC000"/>
                </a:solidFill>
              </a:rPr>
              <a:t>單位</a:t>
            </a:r>
            <a:r>
              <a:rPr lang="zh-TW" altLang="en-US" b="1" dirty="0">
                <a:solidFill>
                  <a:srgbClr val="0000CC"/>
                </a:solidFill>
              </a:rPr>
              <a:t>需確認</a:t>
            </a:r>
            <a:r>
              <a:rPr lang="zh-TW" altLang="en-US" b="1" dirty="0">
                <a:solidFill>
                  <a:srgbClr val="FF0000"/>
                </a:solidFill>
              </a:rPr>
              <a:t>計費</a:t>
            </a:r>
            <a:r>
              <a:rPr lang="zh-TW" altLang="en-US" b="1" dirty="0">
                <a:solidFill>
                  <a:srgbClr val="0000CC"/>
                </a:solidFill>
              </a:rPr>
              <a:t>資料</a:t>
            </a:r>
            <a:endParaRPr lang="en-US" altLang="zh-TW" b="1" dirty="0">
              <a:solidFill>
                <a:srgbClr val="0000CC"/>
              </a:solidFill>
            </a:endParaRPr>
          </a:p>
          <a:p>
            <a:pPr lvl="2">
              <a:lnSpc>
                <a:spcPts val="3200"/>
              </a:lnSpc>
              <a:spcBef>
                <a:spcPts val="0"/>
              </a:spcBef>
            </a:pPr>
            <a:r>
              <a:rPr lang="zh-TW" altLang="en-US" b="1" dirty="0" smtClean="0">
                <a:solidFill>
                  <a:srgbClr val="0000CC"/>
                </a:solidFill>
              </a:rPr>
              <a:t>銷帳</a:t>
            </a:r>
            <a:r>
              <a:rPr lang="zh-TW" altLang="en-US" b="1" dirty="0">
                <a:solidFill>
                  <a:srgbClr val="0000CC"/>
                </a:solidFill>
                <a:latin typeface="新細明體"/>
                <a:ea typeface="新細明體"/>
              </a:rPr>
              <a:t>：</a:t>
            </a:r>
            <a:r>
              <a:rPr lang="zh-TW" altLang="en-US" b="1" u="sng" dirty="0" smtClean="0">
                <a:solidFill>
                  <a:srgbClr val="FFC000"/>
                </a:solidFill>
              </a:rPr>
              <a:t>出納</a:t>
            </a:r>
            <a:r>
              <a:rPr lang="zh-TW" altLang="en-US" b="1" u="sng" dirty="0">
                <a:solidFill>
                  <a:srgbClr val="FFC000"/>
                </a:solidFill>
              </a:rPr>
              <a:t>單位</a:t>
            </a:r>
            <a:r>
              <a:rPr lang="zh-TW" altLang="en-US" b="1" dirty="0">
                <a:solidFill>
                  <a:srgbClr val="0000CC"/>
                </a:solidFill>
              </a:rPr>
              <a:t>需確認</a:t>
            </a:r>
            <a:r>
              <a:rPr lang="zh-TW" altLang="en-US" b="1" dirty="0">
                <a:solidFill>
                  <a:srgbClr val="FF0000"/>
                </a:solidFill>
              </a:rPr>
              <a:t>發票</a:t>
            </a:r>
            <a:r>
              <a:rPr lang="zh-TW" altLang="en-US" b="1" dirty="0">
                <a:solidFill>
                  <a:srgbClr val="0000CC"/>
                </a:solidFill>
              </a:rPr>
              <a:t>產出</a:t>
            </a:r>
            <a:endParaRPr lang="en-US" altLang="zh-TW" b="1" dirty="0">
              <a:solidFill>
                <a:srgbClr val="0000CC"/>
              </a:solidFill>
            </a:endParaRPr>
          </a:p>
          <a:p>
            <a:pPr lvl="2">
              <a:lnSpc>
                <a:spcPts val="3200"/>
              </a:lnSpc>
              <a:spcBef>
                <a:spcPts val="0"/>
              </a:spcBef>
            </a:pPr>
            <a:r>
              <a:rPr lang="zh-TW" altLang="en-US" b="1" dirty="0" smtClean="0">
                <a:solidFill>
                  <a:srgbClr val="0000CC"/>
                </a:solidFill>
              </a:rPr>
              <a:t>統計</a:t>
            </a:r>
            <a:r>
              <a:rPr lang="zh-TW" altLang="en-US" b="1" dirty="0">
                <a:solidFill>
                  <a:srgbClr val="0000CC"/>
                </a:solidFill>
                <a:latin typeface="新細明體"/>
                <a:ea typeface="新細明體"/>
              </a:rPr>
              <a:t>：</a:t>
            </a:r>
            <a:r>
              <a:rPr lang="zh-TW" altLang="en-US" b="1" u="sng" dirty="0" smtClean="0">
                <a:solidFill>
                  <a:srgbClr val="FFC000"/>
                </a:solidFill>
              </a:rPr>
              <a:t>會</a:t>
            </a:r>
            <a:r>
              <a:rPr lang="zh-TW" altLang="en-US" b="1" u="sng" dirty="0">
                <a:solidFill>
                  <a:srgbClr val="FFC000"/>
                </a:solidFill>
              </a:rPr>
              <a:t>統單位</a:t>
            </a:r>
            <a:r>
              <a:rPr lang="zh-TW" altLang="en-US" b="1" dirty="0">
                <a:solidFill>
                  <a:srgbClr val="0000CC"/>
                </a:solidFill>
              </a:rPr>
              <a:t>核對</a:t>
            </a:r>
            <a:r>
              <a:rPr lang="zh-TW" altLang="en-US" b="1" dirty="0">
                <a:solidFill>
                  <a:srgbClr val="FF0000"/>
                </a:solidFill>
              </a:rPr>
              <a:t>統計報表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zh-TW" altLang="en-US" sz="2400" dirty="0"/>
              <a:t>測試案例聯繫窗口：高分資訊處</a:t>
            </a:r>
            <a:endParaRPr lang="en-US" altLang="zh-TW" sz="2400" dirty="0"/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zh-TW" altLang="en-US" sz="2400" dirty="0"/>
              <a:t>還原演練</a:t>
            </a:r>
            <a:r>
              <a:rPr lang="en-US" altLang="zh-TW" sz="2400" dirty="0"/>
              <a:t>:11/12~11/13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原</a:t>
            </a:r>
            <a:r>
              <a:rPr lang="en-US" altLang="zh-TW" sz="2400" dirty="0" smtClean="0"/>
              <a:t>DB Server P750</a:t>
            </a:r>
            <a:r>
              <a:rPr lang="en-US" altLang="zh-TW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57200" y="0"/>
            <a:ext cx="8229600" cy="858129"/>
          </a:xfrm>
          <a:prstGeom prst="rect">
            <a:avLst/>
          </a:prstGeom>
        </p:spPr>
        <p:txBody>
          <a:bodyPr vert="horz" lIns="0" tIns="45720" rIns="0" bIns="0" rtlCol="0" anchor="ctr">
            <a:normAutofit/>
          </a:bodyPr>
          <a:lstStyle>
            <a:lvl1pPr algn="ctr" defTabSz="914400">
              <a:spcBef>
                <a:spcPct val="0"/>
              </a:spcBef>
              <a:buNone/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bg1"/>
                </a:solidFill>
                <a:latin typeface="微軟正黑體"/>
                <a:ea typeface="微軟正黑體"/>
              </a:rPr>
              <a:t>系統操作簡略說明</a:t>
            </a:r>
            <a:r>
              <a:rPr lang="en-US" altLang="zh-TW" sz="4000" dirty="0">
                <a:solidFill>
                  <a:schemeClr val="bg1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</a:rPr>
              <a:t>系統上線日期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09550" y="1024073"/>
            <a:ext cx="8724900" cy="416690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210000"/>
              </a:lnSpc>
              <a:buSzPct val="120000"/>
              <a:buBlip>
                <a:blip r:embed="rId2"/>
              </a:buBlip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新港棧系統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TPNet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高雄港預定於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日上線。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lnSpc>
                <a:spcPct val="210000"/>
              </a:lnSpc>
              <a:buSzPct val="120000"/>
              <a:buBlip>
                <a:blip r:embed="rId2"/>
              </a:buBlip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https://tpnet.twport.com.tw</a:t>
            </a:r>
          </a:p>
          <a:p>
            <a:pPr defTabSz="914400">
              <a:lnSpc>
                <a:spcPct val="210000"/>
              </a:lnSpc>
              <a:buSzPct val="120000"/>
              <a:buBlip>
                <a:blip r:embed="rId2"/>
              </a:buBlip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適用瀏覽器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chrome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IE11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以上版本瀏覽器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lnSpc>
                <a:spcPct val="210000"/>
              </a:lnSpc>
              <a:buSzPct val="120000"/>
              <a:buBlip>
                <a:blip r:embed="rId2"/>
              </a:buBlip>
            </a:pP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TPNet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上線時要做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帳務結轉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，故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上線前一日下午及上線當日會暫停港棧計費及銷帳開立發票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，敬請業者能及早辦理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lnSpc>
                <a:spcPct val="210000"/>
              </a:lnSpc>
              <a:buSzPct val="120000"/>
              <a:buBlip>
                <a:blip r:embed="rId2"/>
              </a:buBlip>
            </a:pP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92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7650" y="0"/>
            <a:ext cx="8229600" cy="787792"/>
          </a:xfrm>
          <a:prstGeom prst="rect">
            <a:avLst/>
          </a:prstGeom>
        </p:spPr>
        <p:txBody>
          <a:bodyPr vert="horz" lIns="0" tIns="45720" rIns="0" bIns="0" rtlCol="0" anchor="ctr">
            <a:normAutofit/>
          </a:bodyPr>
          <a:lstStyle>
            <a:lvl1pPr algn="ctr" defTabSz="914400">
              <a:spcBef>
                <a:spcPct val="0"/>
              </a:spcBef>
              <a:buNone/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bg1"/>
                </a:solidFill>
                <a:latin typeface="微軟正黑體"/>
                <a:ea typeface="微軟正黑體"/>
              </a:rPr>
              <a:t>問題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/>
                <a:ea typeface="微軟正黑體"/>
              </a:rPr>
              <a:t>反應聯繫窗口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/>
                <a:ea typeface="微軟正黑體"/>
              </a:rPr>
              <a:t>(1/2)</a:t>
            </a:r>
            <a:endParaRPr lang="zh-TW" altLang="en-US" sz="4000" dirty="0">
              <a:solidFill>
                <a:schemeClr val="bg1"/>
              </a:solidFill>
              <a:latin typeface="微軟正黑體"/>
              <a:ea typeface="微軟正黑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9410" y="914319"/>
            <a:ext cx="8648699" cy="3066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342900" indent="-342900">
              <a:buClr>
                <a:schemeClr val="accent3"/>
              </a:buClr>
              <a:buSzPct val="120000"/>
              <a:buBlip>
                <a:blip r:embed="rId3"/>
              </a:buBlip>
              <a:defRPr sz="2000"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4000"/>
              </a:lnSpc>
              <a:buClr>
                <a:srgbClr val="0BD0D9"/>
              </a:buClr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上線後各項功能、操作上遇到的問題，均可透過各業務處理窗口協助處理排除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buClr>
                <a:srgbClr val="0BD0D9"/>
              </a:buClr>
            </a:pPr>
            <a:r>
              <a:rPr lang="en-US" altLang="zh-TW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 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群組即時反應與處理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Clr>
                <a:srgbClr val="0BD0D9"/>
              </a:buClr>
              <a:buFontTx/>
              <a:buNone/>
            </a:pP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buClr>
                <a:srgbClr val="0BD0D9"/>
              </a:buClr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各業務聯繫、承辦窗口：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TPNet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環境：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tpnet.twport.com.tw</a:t>
            </a:r>
            <a:b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系統公告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i="0" u="sng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港棧業務客服人員聯絡表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02C9CC1C-F7D0-42D1-B676-53704CA23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92398"/>
              </p:ext>
            </p:extLst>
          </p:nvPr>
        </p:nvGraphicFramePr>
        <p:xfrm>
          <a:off x="283893" y="4090826"/>
          <a:ext cx="8466212" cy="2128574"/>
        </p:xfrm>
        <a:graphic>
          <a:graphicData uri="http://schemas.openxmlformats.org/drawingml/2006/table">
            <a:tbl>
              <a:tblPr/>
              <a:tblGrid>
                <a:gridCol w="905039">
                  <a:extLst>
                    <a:ext uri="{9D8B030D-6E8A-4147-A177-3AD203B41FA5}">
                      <a16:colId xmlns:a16="http://schemas.microsoft.com/office/drawing/2014/main" xmlns="" val="2444880096"/>
                    </a:ext>
                  </a:extLst>
                </a:gridCol>
                <a:gridCol w="1645138">
                  <a:extLst>
                    <a:ext uri="{9D8B030D-6E8A-4147-A177-3AD203B41FA5}">
                      <a16:colId xmlns:a16="http://schemas.microsoft.com/office/drawing/2014/main" xmlns="" val="2689142556"/>
                    </a:ext>
                  </a:extLst>
                </a:gridCol>
                <a:gridCol w="1134028">
                  <a:extLst>
                    <a:ext uri="{9D8B030D-6E8A-4147-A177-3AD203B41FA5}">
                      <a16:colId xmlns:a16="http://schemas.microsoft.com/office/drawing/2014/main" xmlns="" val="1135493257"/>
                    </a:ext>
                  </a:extLst>
                </a:gridCol>
                <a:gridCol w="1576489">
                  <a:extLst>
                    <a:ext uri="{9D8B030D-6E8A-4147-A177-3AD203B41FA5}">
                      <a16:colId xmlns:a16="http://schemas.microsoft.com/office/drawing/2014/main" xmlns="" val="2668385422"/>
                    </a:ext>
                  </a:extLst>
                </a:gridCol>
                <a:gridCol w="3205518">
                  <a:extLst>
                    <a:ext uri="{9D8B030D-6E8A-4147-A177-3AD203B41FA5}">
                      <a16:colId xmlns:a16="http://schemas.microsoft.com/office/drawing/2014/main" xmlns="" val="1774460322"/>
                    </a:ext>
                  </a:extLst>
                </a:gridCol>
              </a:tblGrid>
              <a:tr h="47743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資訊處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帳號管理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陳昭銘</a:t>
                      </a:r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王芬芬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5622657</a:t>
                      </a:r>
                      <a:b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5622649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T02007@twport.com.tw </a:t>
                      </a:r>
                      <a:br>
                        <a:rPr 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T02005@twport.com.tw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63657"/>
                  </a:ext>
                </a:extLst>
              </a:tr>
              <a:tr h="4303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電子支付操作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尤齊秀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5622660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T02002</a:t>
                      </a:r>
                      <a:r>
                        <a:rPr lang="en-US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@</a:t>
                      </a:r>
                      <a:r>
                        <a:rPr 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twport.com.tw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793193"/>
                  </a:ext>
                </a:extLst>
              </a:tr>
              <a:tr h="433798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港灣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汪憶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伶</a:t>
                      </a:r>
                      <a:endParaRPr lang="zh-TW" alt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5622658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T02898@twport.com.tw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197443"/>
                  </a:ext>
                </a:extLst>
              </a:tr>
              <a:tr h="43039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棧埠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許亨利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5622655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henry@twport.com.tw</a:t>
                      </a:r>
                      <a:endParaRPr 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956126"/>
                  </a:ext>
                </a:extLst>
              </a:tr>
              <a:tr h="220409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倉儲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楊再傳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5622659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T02008@twport.com.tw</a:t>
                      </a:r>
                      <a:endParaRPr 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485338"/>
                  </a:ext>
                </a:extLst>
              </a:tr>
            </a:tbl>
          </a:graphicData>
        </a:graphic>
      </p:graphicFrame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xmlns="" id="{430E46E5-236F-4DE6-B6C4-C740AC319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41490"/>
              </p:ext>
            </p:extLst>
          </p:nvPr>
        </p:nvGraphicFramePr>
        <p:xfrm>
          <a:off x="7304088" y="2586038"/>
          <a:ext cx="71449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工作表" showAsIcon="1" r:id="rId4" imgW="381000" imgH="771525" progId="Excel.Sheet.12">
                  <p:embed/>
                </p:oleObj>
              </mc:Choice>
              <mc:Fallback>
                <p:oleObj name="工作表" showAsIcon="1" r:id="rId4" imgW="381000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4088" y="2586038"/>
                        <a:ext cx="714497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4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47650" y="0"/>
            <a:ext cx="8229600" cy="787792"/>
          </a:xfrm>
          <a:prstGeom prst="rect">
            <a:avLst/>
          </a:prstGeom>
        </p:spPr>
        <p:txBody>
          <a:bodyPr vert="horz" lIns="0" tIns="45720" rIns="0" bIns="0" rtlCol="0" anchor="ctr">
            <a:normAutofit/>
          </a:bodyPr>
          <a:lstStyle>
            <a:lvl1pPr algn="ctr" defTabSz="914400">
              <a:spcBef>
                <a:spcPct val="0"/>
              </a:spcBef>
              <a:buNone/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chemeClr val="bg1"/>
                </a:solidFill>
                <a:latin typeface="微軟正黑體"/>
                <a:ea typeface="微軟正黑體"/>
              </a:rPr>
              <a:t>問題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/>
                <a:ea typeface="微軟正黑體"/>
              </a:rPr>
              <a:t>反應聯繫窗口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/>
                <a:ea typeface="微軟正黑體"/>
              </a:rPr>
              <a:t>(2/2)</a:t>
            </a:r>
            <a:endParaRPr lang="zh-TW" altLang="en-US" sz="4000" dirty="0">
              <a:solidFill>
                <a:schemeClr val="bg1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02C9CC1C-F7D0-42D1-B676-53704CA23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99180"/>
              </p:ext>
            </p:extLst>
          </p:nvPr>
        </p:nvGraphicFramePr>
        <p:xfrm>
          <a:off x="283893" y="1366345"/>
          <a:ext cx="8466212" cy="3066297"/>
        </p:xfrm>
        <a:graphic>
          <a:graphicData uri="http://schemas.openxmlformats.org/drawingml/2006/table">
            <a:tbl>
              <a:tblPr/>
              <a:tblGrid>
                <a:gridCol w="905039">
                  <a:extLst>
                    <a:ext uri="{9D8B030D-6E8A-4147-A177-3AD203B41FA5}">
                      <a16:colId xmlns:a16="http://schemas.microsoft.com/office/drawing/2014/main" xmlns="" val="2444880096"/>
                    </a:ext>
                  </a:extLst>
                </a:gridCol>
                <a:gridCol w="1645138">
                  <a:extLst>
                    <a:ext uri="{9D8B030D-6E8A-4147-A177-3AD203B41FA5}">
                      <a16:colId xmlns:a16="http://schemas.microsoft.com/office/drawing/2014/main" xmlns="" val="2689142556"/>
                    </a:ext>
                  </a:extLst>
                </a:gridCol>
                <a:gridCol w="1134028">
                  <a:extLst>
                    <a:ext uri="{9D8B030D-6E8A-4147-A177-3AD203B41FA5}">
                      <a16:colId xmlns:a16="http://schemas.microsoft.com/office/drawing/2014/main" xmlns="" val="1135493257"/>
                    </a:ext>
                  </a:extLst>
                </a:gridCol>
                <a:gridCol w="1576489">
                  <a:extLst>
                    <a:ext uri="{9D8B030D-6E8A-4147-A177-3AD203B41FA5}">
                      <a16:colId xmlns:a16="http://schemas.microsoft.com/office/drawing/2014/main" xmlns="" val="2668385422"/>
                    </a:ext>
                  </a:extLst>
                </a:gridCol>
                <a:gridCol w="3205518">
                  <a:extLst>
                    <a:ext uri="{9D8B030D-6E8A-4147-A177-3AD203B41FA5}">
                      <a16:colId xmlns:a16="http://schemas.microsoft.com/office/drawing/2014/main" xmlns="" val="1774460322"/>
                    </a:ext>
                  </a:extLst>
                </a:gridCol>
              </a:tblGrid>
              <a:tr h="7982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</a:t>
                      </a:r>
                      <a:endParaRPr lang="en-US" altLang="zh-TW" sz="1800" b="1" i="0" u="none" strike="noStrike" dirty="0" smtClean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電信</a:t>
                      </a:r>
                      <a:endParaRPr lang="zh-TW" altLang="en-US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帳號管理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763657"/>
                  </a:ext>
                </a:extLst>
              </a:tr>
              <a:tr h="619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電子支付操作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793193"/>
                  </a:ext>
                </a:extLst>
              </a:tr>
              <a:tr h="624904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港灣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197443"/>
                  </a:ext>
                </a:extLst>
              </a:tr>
              <a:tr h="61999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棧埠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956126"/>
                  </a:ext>
                </a:extLst>
              </a:tr>
              <a:tr h="403115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倉儲</a:t>
                      </a: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kern="12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16" marR="5516" marT="5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48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9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83785B9-ED46-4ADA-86F7-0CA6BA67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>
                <a:latin typeface="微軟正黑體"/>
                <a:ea typeface="微軟正黑體"/>
              </a:rPr>
              <a:t>時程表概覽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="" id="{C0451BDC-8E5B-41D1-B4EA-5EA71B63F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86097"/>
              </p:ext>
            </p:extLst>
          </p:nvPr>
        </p:nvGraphicFramePr>
        <p:xfrm>
          <a:off x="264160" y="1270489"/>
          <a:ext cx="8615677" cy="464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811">
                  <a:extLst>
                    <a:ext uri="{9D8B030D-6E8A-4147-A177-3AD203B41FA5}">
                      <a16:colId xmlns:a16="http://schemas.microsoft.com/office/drawing/2014/main" xmlns="" val="2820752925"/>
                    </a:ext>
                  </a:extLst>
                </a:gridCol>
                <a:gridCol w="1230811">
                  <a:extLst>
                    <a:ext uri="{9D8B030D-6E8A-4147-A177-3AD203B41FA5}">
                      <a16:colId xmlns:a16="http://schemas.microsoft.com/office/drawing/2014/main" xmlns="" val="2874826568"/>
                    </a:ext>
                  </a:extLst>
                </a:gridCol>
                <a:gridCol w="1230811">
                  <a:extLst>
                    <a:ext uri="{9D8B030D-6E8A-4147-A177-3AD203B41FA5}">
                      <a16:colId xmlns:a16="http://schemas.microsoft.com/office/drawing/2014/main" xmlns="" val="1451379982"/>
                    </a:ext>
                  </a:extLst>
                </a:gridCol>
                <a:gridCol w="1230811">
                  <a:extLst>
                    <a:ext uri="{9D8B030D-6E8A-4147-A177-3AD203B41FA5}">
                      <a16:colId xmlns:a16="http://schemas.microsoft.com/office/drawing/2014/main" xmlns="" val="1495933367"/>
                    </a:ext>
                  </a:extLst>
                </a:gridCol>
                <a:gridCol w="1230811">
                  <a:extLst>
                    <a:ext uri="{9D8B030D-6E8A-4147-A177-3AD203B41FA5}">
                      <a16:colId xmlns:a16="http://schemas.microsoft.com/office/drawing/2014/main" xmlns="" val="1060222129"/>
                    </a:ext>
                  </a:extLst>
                </a:gridCol>
                <a:gridCol w="1230811">
                  <a:extLst>
                    <a:ext uri="{9D8B030D-6E8A-4147-A177-3AD203B41FA5}">
                      <a16:colId xmlns:a16="http://schemas.microsoft.com/office/drawing/2014/main" xmlns="" val="2171838797"/>
                    </a:ext>
                  </a:extLst>
                </a:gridCol>
                <a:gridCol w="1230811">
                  <a:extLst>
                    <a:ext uri="{9D8B030D-6E8A-4147-A177-3AD203B41FA5}">
                      <a16:colId xmlns:a16="http://schemas.microsoft.com/office/drawing/2014/main" xmlns="" val="1605692823"/>
                    </a:ext>
                  </a:extLst>
                </a:gridCol>
              </a:tblGrid>
              <a:tr h="4305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160884"/>
                  </a:ext>
                </a:extLst>
              </a:tr>
              <a:tr h="682396"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啟動會議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10/27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10/28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10/29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10/30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539303"/>
                  </a:ext>
                </a:extLst>
              </a:tr>
              <a:tr h="887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11/2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477731"/>
                  </a:ext>
                </a:extLst>
              </a:tr>
              <a:tr h="12757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11/9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雙軌測試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11/12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結束會議及</a:t>
                      </a:r>
                      <a:endParaRPr lang="en-US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主機移轉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11/13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主機移轉</a:t>
                      </a:r>
                      <a:endParaRPr lang="en-US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切到正式環境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11/14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主機移轉</a:t>
                      </a:r>
                      <a:endParaRPr lang="en-US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切到正式環境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8948178"/>
                  </a:ext>
                </a:extLst>
              </a:tr>
              <a:tr h="12757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11/15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主機移轉</a:t>
                      </a:r>
                      <a:endParaRPr lang="en-US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切到正式環境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11/16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上線切換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11/17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上線切換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11/18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系統上線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11/19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11/20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11/21</a:t>
                      </a:r>
                      <a:endParaRPr lang="zh-TW" altLang="en-US" sz="20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11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港棧系統-月會簡報-10802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港棧系統-月會簡報-1080213</Template>
  <TotalTime>16179</TotalTime>
  <Words>1640</Words>
  <Application>Microsoft Office PowerPoint</Application>
  <PresentationFormat>如螢幕大小 (4:3)</PresentationFormat>
  <Paragraphs>718</Paragraphs>
  <Slides>27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港棧系統-月會簡報-1080213</vt:lpstr>
      <vt:lpstr>工作表</vt:lpstr>
      <vt:lpstr>PowerPoint 簡報</vt:lpstr>
      <vt:lpstr>簡報大綱</vt:lpstr>
      <vt:lpstr>效能改善說明(1/2) -程式效能調校</vt:lpstr>
      <vt:lpstr>效能改善說明(2/2)-新DB主機與千人壓測</vt:lpstr>
      <vt:lpstr>雙軌測試說明</vt:lpstr>
      <vt:lpstr>PowerPoint 簡報</vt:lpstr>
      <vt:lpstr>PowerPoint 簡報</vt:lpstr>
      <vt:lpstr>PowerPoint 簡報</vt:lpstr>
      <vt:lpstr>時程表概覽</vt:lpstr>
      <vt:lpstr>PowerPoint 簡報</vt:lpstr>
      <vt:lpstr>TPNet高雄港上線驗證清單(1/16)</vt:lpstr>
      <vt:lpstr>TPNet高雄港上線驗證清單(2/16)</vt:lpstr>
      <vt:lpstr>TPNet高雄港上線驗證清單(3/16)</vt:lpstr>
      <vt:lpstr>TPNet高雄港上線驗證清單(4/16)</vt:lpstr>
      <vt:lpstr>TPNet高雄港上線驗證清單(5/16)</vt:lpstr>
      <vt:lpstr>TPNet高雄港上線驗證清單(6/16)</vt:lpstr>
      <vt:lpstr>TPNet高雄港上線驗證清單(7/16)</vt:lpstr>
      <vt:lpstr>TPNet高雄港上線驗證清單(8/16)</vt:lpstr>
      <vt:lpstr>TPNet高雄港上線驗證清單(9/16)</vt:lpstr>
      <vt:lpstr>TPNet高雄港上線驗證清單(10/16)</vt:lpstr>
      <vt:lpstr>TPNet高雄港上線驗證清單(11/16)</vt:lpstr>
      <vt:lpstr>TPNet高雄港上線驗證清單(12/16)</vt:lpstr>
      <vt:lpstr>TPNet高雄港上線驗證清單(13/16)</vt:lpstr>
      <vt:lpstr>TPNet高雄港上線驗證清單(14/16)</vt:lpstr>
      <vt:lpstr>TPNet高雄港上線驗證清單(15/16)</vt:lpstr>
      <vt:lpstr>TPNet高雄港上線驗證清單(16/16)</vt:lpstr>
      <vt:lpstr>資料庫主機切換時程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David Chou</dc:creator>
  <cp:lastModifiedBy>黃顯欽</cp:lastModifiedBy>
  <cp:revision>776</cp:revision>
  <cp:lastPrinted>2018-05-07T06:05:56Z</cp:lastPrinted>
  <dcterms:created xsi:type="dcterms:W3CDTF">2014-02-05T06:37:05Z</dcterms:created>
  <dcterms:modified xsi:type="dcterms:W3CDTF">2020-10-26T04:02:41Z</dcterms:modified>
</cp:coreProperties>
</file>